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3"/>
  </p:notesMasterIdLst>
  <p:sldIdLst>
    <p:sldId id="263" r:id="rId2"/>
    <p:sldId id="265" r:id="rId3"/>
    <p:sldId id="380" r:id="rId4"/>
    <p:sldId id="366" r:id="rId5"/>
    <p:sldId id="368" r:id="rId6"/>
    <p:sldId id="369" r:id="rId7"/>
    <p:sldId id="370" r:id="rId8"/>
    <p:sldId id="372" r:id="rId9"/>
    <p:sldId id="381" r:id="rId10"/>
    <p:sldId id="267" r:id="rId11"/>
    <p:sldId id="268" r:id="rId12"/>
    <p:sldId id="269" r:id="rId13"/>
    <p:sldId id="382" r:id="rId14"/>
    <p:sldId id="270" r:id="rId15"/>
    <p:sldId id="271" r:id="rId16"/>
    <p:sldId id="383" r:id="rId17"/>
    <p:sldId id="272" r:id="rId18"/>
    <p:sldId id="273" r:id="rId19"/>
    <p:sldId id="373" r:id="rId20"/>
    <p:sldId id="374" r:id="rId21"/>
    <p:sldId id="375" r:id="rId22"/>
    <p:sldId id="274" r:id="rId23"/>
    <p:sldId id="275" r:id="rId24"/>
    <p:sldId id="324" r:id="rId25"/>
    <p:sldId id="325" r:id="rId26"/>
    <p:sldId id="326" r:id="rId27"/>
    <p:sldId id="327" r:id="rId28"/>
    <p:sldId id="328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43" r:id="rId37"/>
    <p:sldId id="349" r:id="rId38"/>
    <p:sldId id="344" r:id="rId39"/>
    <p:sldId id="345" r:id="rId40"/>
    <p:sldId id="346" r:id="rId41"/>
    <p:sldId id="347" r:id="rId42"/>
    <p:sldId id="384" r:id="rId43"/>
    <p:sldId id="351" r:id="rId44"/>
    <p:sldId id="352" r:id="rId45"/>
    <p:sldId id="353" r:id="rId46"/>
    <p:sldId id="354" r:id="rId47"/>
    <p:sldId id="355" r:id="rId48"/>
    <p:sldId id="357" r:id="rId49"/>
    <p:sldId id="358" r:id="rId50"/>
    <p:sldId id="359" r:id="rId51"/>
    <p:sldId id="386" r:id="rId52"/>
    <p:sldId id="360" r:id="rId53"/>
    <p:sldId id="378" r:id="rId54"/>
    <p:sldId id="379" r:id="rId55"/>
    <p:sldId id="361" r:id="rId56"/>
    <p:sldId id="363" r:id="rId57"/>
    <p:sldId id="364" r:id="rId58"/>
    <p:sldId id="365" r:id="rId59"/>
    <p:sldId id="321" r:id="rId60"/>
    <p:sldId id="387" r:id="rId61"/>
    <p:sldId id="264" r:id="rId6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86716" autoAdjust="0"/>
  </p:normalViewPr>
  <p:slideViewPr>
    <p:cSldViewPr snapToGrid="0">
      <p:cViewPr varScale="1">
        <p:scale>
          <a:sx n="64" d="100"/>
          <a:sy n="64" d="100"/>
        </p:scale>
        <p:origin x="154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7C0221-C4AC-4DD5-8CF0-670665824DD4}" type="doc">
      <dgm:prSet loTypeId="urn:microsoft.com/office/officeart/2005/8/layout/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9039D49F-638F-4A41-9E6F-8FA4C28ADC15}">
      <dgm:prSet phldrT="[Texto]"/>
      <dgm:spPr/>
      <dgm:t>
        <a:bodyPr/>
        <a:lstStyle/>
        <a:p>
          <a:pPr algn="ctr"/>
          <a:r>
            <a:rPr lang="es-MX" b="1" noProof="0" dirty="0" smtClean="0"/>
            <a:t>Antecedentes UN-GGIM</a:t>
          </a:r>
          <a:endParaRPr lang="es-MX" b="1" noProof="0" dirty="0"/>
        </a:p>
      </dgm:t>
    </dgm:pt>
    <dgm:pt modelId="{0B885D25-5734-4778-8FE1-A946D9A88CEC}" type="parTrans" cxnId="{67BEC13D-D4CA-4D8F-BB18-23C3A912E5A0}">
      <dgm:prSet/>
      <dgm:spPr/>
      <dgm:t>
        <a:bodyPr/>
        <a:lstStyle/>
        <a:p>
          <a:endParaRPr lang="es-MX" noProof="0" dirty="0"/>
        </a:p>
      </dgm:t>
    </dgm:pt>
    <dgm:pt modelId="{AE0A0EDC-9A13-442C-9233-208173315603}" type="sibTrans" cxnId="{67BEC13D-D4CA-4D8F-BB18-23C3A912E5A0}">
      <dgm:prSet/>
      <dgm:spPr/>
      <dgm:t>
        <a:bodyPr/>
        <a:lstStyle/>
        <a:p>
          <a:endParaRPr lang="es-MX" noProof="0" dirty="0"/>
        </a:p>
      </dgm:t>
    </dgm:pt>
    <dgm:pt modelId="{E4543CED-F26F-4CBE-A63B-F932AD208771}">
      <dgm:prSet phldrT="[Texto]"/>
      <dgm:spPr/>
      <dgm:t>
        <a:bodyPr/>
        <a:lstStyle/>
        <a:p>
          <a:pPr algn="ctr"/>
          <a:r>
            <a:rPr lang="es-MX" b="1" noProof="0" dirty="0" smtClean="0"/>
            <a:t>UN-GGIM:Américas</a:t>
          </a:r>
          <a:endParaRPr lang="es-MX" b="1" noProof="0" dirty="0"/>
        </a:p>
      </dgm:t>
    </dgm:pt>
    <dgm:pt modelId="{245A0903-5A43-4E2B-B9D7-CBF682E5B417}" type="parTrans" cxnId="{9E4A1950-C679-4686-88DF-3A4B45A1E7D0}">
      <dgm:prSet/>
      <dgm:spPr/>
      <dgm:t>
        <a:bodyPr/>
        <a:lstStyle/>
        <a:p>
          <a:endParaRPr lang="es-MX" noProof="0" dirty="0"/>
        </a:p>
      </dgm:t>
    </dgm:pt>
    <dgm:pt modelId="{AE0531D1-92F3-4768-AD3B-7D3378B18DA5}" type="sibTrans" cxnId="{9E4A1950-C679-4686-88DF-3A4B45A1E7D0}">
      <dgm:prSet/>
      <dgm:spPr/>
      <dgm:t>
        <a:bodyPr/>
        <a:lstStyle/>
        <a:p>
          <a:endParaRPr lang="es-MX" noProof="0" dirty="0"/>
        </a:p>
      </dgm:t>
    </dgm:pt>
    <dgm:pt modelId="{1E651B6A-AB89-4B17-9657-266696915113}">
      <dgm:prSet phldrT="[Texto]"/>
      <dgm:spPr/>
      <dgm:t>
        <a:bodyPr/>
        <a:lstStyle/>
        <a:p>
          <a:pPr algn="ctr"/>
          <a:r>
            <a:rPr lang="es-MX" b="1" noProof="0" dirty="0" smtClean="0"/>
            <a:t>Grupos de </a:t>
          </a:r>
          <a:r>
            <a:rPr lang="es-MX" b="1" noProof="0" dirty="0" smtClean="0"/>
            <a:t>Trabajo</a:t>
          </a:r>
          <a:endParaRPr lang="es-MX" b="1" noProof="0" dirty="0"/>
        </a:p>
      </dgm:t>
    </dgm:pt>
    <dgm:pt modelId="{42CBFBF9-115C-4341-8241-C89BFC957362}" type="parTrans" cxnId="{3629BF62-8899-4ACE-87A1-8683250585FF}">
      <dgm:prSet/>
      <dgm:spPr/>
      <dgm:t>
        <a:bodyPr/>
        <a:lstStyle/>
        <a:p>
          <a:endParaRPr lang="es-MX" noProof="0" dirty="0"/>
        </a:p>
      </dgm:t>
    </dgm:pt>
    <dgm:pt modelId="{BF26D99F-D1B6-4C32-BA95-9DD12EA7DD2C}" type="sibTrans" cxnId="{3629BF62-8899-4ACE-87A1-8683250585FF}">
      <dgm:prSet/>
      <dgm:spPr/>
      <dgm:t>
        <a:bodyPr/>
        <a:lstStyle/>
        <a:p>
          <a:endParaRPr lang="es-MX" noProof="0" dirty="0"/>
        </a:p>
      </dgm:t>
    </dgm:pt>
    <dgm:pt modelId="{BC5BADB0-3253-4B8A-BD38-AFAF9CA076B0}">
      <dgm:prSet phldrT="[Texto]"/>
      <dgm:spPr/>
      <dgm:t>
        <a:bodyPr/>
        <a:lstStyle/>
        <a:p>
          <a:pPr algn="ctr"/>
          <a:r>
            <a:rPr lang="es-MX" b="1" noProof="0" dirty="0" smtClean="0"/>
            <a:t>Proyecto Caribe</a:t>
          </a:r>
          <a:endParaRPr lang="es-MX" b="1" noProof="0" dirty="0"/>
        </a:p>
      </dgm:t>
    </dgm:pt>
    <dgm:pt modelId="{2CE7F980-1050-4C53-B62D-8DE8D2E2800F}" type="parTrans" cxnId="{03DD9DB5-C22B-4563-9D36-F2B7CD0B0B35}">
      <dgm:prSet/>
      <dgm:spPr/>
      <dgm:t>
        <a:bodyPr/>
        <a:lstStyle/>
        <a:p>
          <a:endParaRPr lang="es-MX" noProof="0" dirty="0"/>
        </a:p>
      </dgm:t>
    </dgm:pt>
    <dgm:pt modelId="{4E66BB8E-2757-4148-B2FC-946C904BC709}" type="sibTrans" cxnId="{03DD9DB5-C22B-4563-9D36-F2B7CD0B0B35}">
      <dgm:prSet/>
      <dgm:spPr/>
      <dgm:t>
        <a:bodyPr/>
        <a:lstStyle/>
        <a:p>
          <a:endParaRPr lang="es-MX" noProof="0" dirty="0"/>
        </a:p>
      </dgm:t>
    </dgm:pt>
    <dgm:pt modelId="{1B8322D4-0697-4D09-9AA7-F77CD1D8DCA6}" type="pres">
      <dgm:prSet presAssocID="{967C0221-C4AC-4DD5-8CF0-670665824DD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CEC9932-22B1-480C-BCCE-F4636A7D4FB7}" type="pres">
      <dgm:prSet presAssocID="{9039D49F-638F-4A41-9E6F-8FA4C28ADC15}" presName="parentLin" presStyleCnt="0"/>
      <dgm:spPr/>
      <dgm:t>
        <a:bodyPr/>
        <a:lstStyle/>
        <a:p>
          <a:endParaRPr lang="es-MX"/>
        </a:p>
      </dgm:t>
    </dgm:pt>
    <dgm:pt modelId="{AF47A078-A054-4558-A0EA-C37E9A24ABC1}" type="pres">
      <dgm:prSet presAssocID="{9039D49F-638F-4A41-9E6F-8FA4C28ADC15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22DAB1F0-0ADF-43D9-8178-F654D0E919BB}" type="pres">
      <dgm:prSet presAssocID="{9039D49F-638F-4A41-9E6F-8FA4C28ADC1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5F33A39-8461-452F-AD3E-15FECBD771F1}" type="pres">
      <dgm:prSet presAssocID="{9039D49F-638F-4A41-9E6F-8FA4C28ADC15}" presName="negativeSpace" presStyleCnt="0"/>
      <dgm:spPr/>
      <dgm:t>
        <a:bodyPr/>
        <a:lstStyle/>
        <a:p>
          <a:endParaRPr lang="es-MX"/>
        </a:p>
      </dgm:t>
    </dgm:pt>
    <dgm:pt modelId="{D54F22A2-6FD9-4A70-AA0B-3F1EA510E62E}" type="pres">
      <dgm:prSet presAssocID="{9039D49F-638F-4A41-9E6F-8FA4C28ADC15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7BB7E64-9D0C-451E-865C-1C26FD5CD2D3}" type="pres">
      <dgm:prSet presAssocID="{AE0A0EDC-9A13-442C-9233-208173315603}" presName="spaceBetweenRectangles" presStyleCnt="0"/>
      <dgm:spPr/>
      <dgm:t>
        <a:bodyPr/>
        <a:lstStyle/>
        <a:p>
          <a:endParaRPr lang="es-MX"/>
        </a:p>
      </dgm:t>
    </dgm:pt>
    <dgm:pt modelId="{DC873B34-DB63-432B-ADE3-DDCC17834B26}" type="pres">
      <dgm:prSet presAssocID="{E4543CED-F26F-4CBE-A63B-F932AD208771}" presName="parentLin" presStyleCnt="0"/>
      <dgm:spPr/>
      <dgm:t>
        <a:bodyPr/>
        <a:lstStyle/>
        <a:p>
          <a:endParaRPr lang="es-MX"/>
        </a:p>
      </dgm:t>
    </dgm:pt>
    <dgm:pt modelId="{3A029928-99C4-4558-9B40-E48B496ECAC7}" type="pres">
      <dgm:prSet presAssocID="{E4543CED-F26F-4CBE-A63B-F932AD208771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8FF8BBFA-FA18-49DA-97B1-328520F47CA5}" type="pres">
      <dgm:prSet presAssocID="{E4543CED-F26F-4CBE-A63B-F932AD20877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46CADAA-D88F-4F7D-9F2D-028382BBA477}" type="pres">
      <dgm:prSet presAssocID="{E4543CED-F26F-4CBE-A63B-F932AD208771}" presName="negativeSpace" presStyleCnt="0"/>
      <dgm:spPr/>
      <dgm:t>
        <a:bodyPr/>
        <a:lstStyle/>
        <a:p>
          <a:endParaRPr lang="es-MX"/>
        </a:p>
      </dgm:t>
    </dgm:pt>
    <dgm:pt modelId="{7FFCB739-0329-4E3C-ACB0-9ABB18D3A909}" type="pres">
      <dgm:prSet presAssocID="{E4543CED-F26F-4CBE-A63B-F932AD208771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AD116F7-A629-421C-80BC-3EA5B64190CC}" type="pres">
      <dgm:prSet presAssocID="{AE0531D1-92F3-4768-AD3B-7D3378B18DA5}" presName="spaceBetweenRectangles" presStyleCnt="0"/>
      <dgm:spPr/>
      <dgm:t>
        <a:bodyPr/>
        <a:lstStyle/>
        <a:p>
          <a:endParaRPr lang="es-MX"/>
        </a:p>
      </dgm:t>
    </dgm:pt>
    <dgm:pt modelId="{305FA727-4783-4E66-9B8E-47D26DEC8718}" type="pres">
      <dgm:prSet presAssocID="{1E651B6A-AB89-4B17-9657-266696915113}" presName="parentLin" presStyleCnt="0"/>
      <dgm:spPr/>
      <dgm:t>
        <a:bodyPr/>
        <a:lstStyle/>
        <a:p>
          <a:endParaRPr lang="es-MX"/>
        </a:p>
      </dgm:t>
    </dgm:pt>
    <dgm:pt modelId="{898688B3-7590-4DCF-893D-C84EFA07B404}" type="pres">
      <dgm:prSet presAssocID="{1E651B6A-AB89-4B17-9657-266696915113}" presName="parentLeftMargin" presStyleLbl="node1" presStyleIdx="1" presStyleCnt="4"/>
      <dgm:spPr/>
      <dgm:t>
        <a:bodyPr/>
        <a:lstStyle/>
        <a:p>
          <a:endParaRPr lang="es-MX"/>
        </a:p>
      </dgm:t>
    </dgm:pt>
    <dgm:pt modelId="{1D6805C5-9CDF-4242-8B68-91A7452D8A67}" type="pres">
      <dgm:prSet presAssocID="{1E651B6A-AB89-4B17-9657-26669691511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0CA154-72FD-45C0-AE1A-19094BDBED49}" type="pres">
      <dgm:prSet presAssocID="{1E651B6A-AB89-4B17-9657-266696915113}" presName="negativeSpace" presStyleCnt="0"/>
      <dgm:spPr/>
      <dgm:t>
        <a:bodyPr/>
        <a:lstStyle/>
        <a:p>
          <a:endParaRPr lang="es-MX"/>
        </a:p>
      </dgm:t>
    </dgm:pt>
    <dgm:pt modelId="{4A2AEA1C-106E-4489-BFC6-10478E5F60D6}" type="pres">
      <dgm:prSet presAssocID="{1E651B6A-AB89-4B17-9657-266696915113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A7AEF77-E6DB-4CBA-88AB-E708BF17BEBC}" type="pres">
      <dgm:prSet presAssocID="{BF26D99F-D1B6-4C32-BA95-9DD12EA7DD2C}" presName="spaceBetweenRectangles" presStyleCnt="0"/>
      <dgm:spPr/>
      <dgm:t>
        <a:bodyPr/>
        <a:lstStyle/>
        <a:p>
          <a:endParaRPr lang="es-MX"/>
        </a:p>
      </dgm:t>
    </dgm:pt>
    <dgm:pt modelId="{D239408D-9411-43E0-82D0-E9D33103D31D}" type="pres">
      <dgm:prSet presAssocID="{BC5BADB0-3253-4B8A-BD38-AFAF9CA076B0}" presName="parentLin" presStyleCnt="0"/>
      <dgm:spPr/>
      <dgm:t>
        <a:bodyPr/>
        <a:lstStyle/>
        <a:p>
          <a:endParaRPr lang="es-MX"/>
        </a:p>
      </dgm:t>
    </dgm:pt>
    <dgm:pt modelId="{0CB69A13-FF7D-4AB3-BDEA-2335275827DB}" type="pres">
      <dgm:prSet presAssocID="{BC5BADB0-3253-4B8A-BD38-AFAF9CA076B0}" presName="parentLeftMargin" presStyleLbl="node1" presStyleIdx="2" presStyleCnt="4"/>
      <dgm:spPr/>
      <dgm:t>
        <a:bodyPr/>
        <a:lstStyle/>
        <a:p>
          <a:endParaRPr lang="es-MX"/>
        </a:p>
      </dgm:t>
    </dgm:pt>
    <dgm:pt modelId="{E1215F25-80C7-4E68-BC6A-2229F93F671E}" type="pres">
      <dgm:prSet presAssocID="{BC5BADB0-3253-4B8A-BD38-AFAF9CA076B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5EB2D99-2DC3-4CAE-BBCD-03A794DE3E7A}" type="pres">
      <dgm:prSet presAssocID="{BC5BADB0-3253-4B8A-BD38-AFAF9CA076B0}" presName="negativeSpace" presStyleCnt="0"/>
      <dgm:spPr/>
      <dgm:t>
        <a:bodyPr/>
        <a:lstStyle/>
        <a:p>
          <a:endParaRPr lang="es-MX"/>
        </a:p>
      </dgm:t>
    </dgm:pt>
    <dgm:pt modelId="{9B2B72D1-0E8C-40AB-A8AA-2B2ED8664457}" type="pres">
      <dgm:prSet presAssocID="{BC5BADB0-3253-4B8A-BD38-AFAF9CA076B0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1989023-BCEE-443C-9155-8A6810E63950}" type="presOf" srcId="{9039D49F-638F-4A41-9E6F-8FA4C28ADC15}" destId="{22DAB1F0-0ADF-43D9-8178-F654D0E919BB}" srcOrd="1" destOrd="0" presId="urn:microsoft.com/office/officeart/2005/8/layout/list1"/>
    <dgm:cxn modelId="{3629BF62-8899-4ACE-87A1-8683250585FF}" srcId="{967C0221-C4AC-4DD5-8CF0-670665824DD4}" destId="{1E651B6A-AB89-4B17-9657-266696915113}" srcOrd="2" destOrd="0" parTransId="{42CBFBF9-115C-4341-8241-C89BFC957362}" sibTransId="{BF26D99F-D1B6-4C32-BA95-9DD12EA7DD2C}"/>
    <dgm:cxn modelId="{BC193F76-16B5-48FA-A95A-025CC776F1DA}" type="presOf" srcId="{BC5BADB0-3253-4B8A-BD38-AFAF9CA076B0}" destId="{E1215F25-80C7-4E68-BC6A-2229F93F671E}" srcOrd="1" destOrd="0" presId="urn:microsoft.com/office/officeart/2005/8/layout/list1"/>
    <dgm:cxn modelId="{9E4A1950-C679-4686-88DF-3A4B45A1E7D0}" srcId="{967C0221-C4AC-4DD5-8CF0-670665824DD4}" destId="{E4543CED-F26F-4CBE-A63B-F932AD208771}" srcOrd="1" destOrd="0" parTransId="{245A0903-5A43-4E2B-B9D7-CBF682E5B417}" sibTransId="{AE0531D1-92F3-4768-AD3B-7D3378B18DA5}"/>
    <dgm:cxn modelId="{12D4CCBE-5850-451B-B333-72DEC5429DD8}" type="presOf" srcId="{9039D49F-638F-4A41-9E6F-8FA4C28ADC15}" destId="{AF47A078-A054-4558-A0EA-C37E9A24ABC1}" srcOrd="0" destOrd="0" presId="urn:microsoft.com/office/officeart/2005/8/layout/list1"/>
    <dgm:cxn modelId="{CB6B6CB5-CD75-4188-8EC6-22FB4605EE1E}" type="presOf" srcId="{E4543CED-F26F-4CBE-A63B-F932AD208771}" destId="{3A029928-99C4-4558-9B40-E48B496ECAC7}" srcOrd="0" destOrd="0" presId="urn:microsoft.com/office/officeart/2005/8/layout/list1"/>
    <dgm:cxn modelId="{4252E243-47AD-4043-BE91-CE425797A046}" type="presOf" srcId="{1E651B6A-AB89-4B17-9657-266696915113}" destId="{1D6805C5-9CDF-4242-8B68-91A7452D8A67}" srcOrd="1" destOrd="0" presId="urn:microsoft.com/office/officeart/2005/8/layout/list1"/>
    <dgm:cxn modelId="{8309DEBD-D2D4-4967-8986-89F9E31C0111}" type="presOf" srcId="{E4543CED-F26F-4CBE-A63B-F932AD208771}" destId="{8FF8BBFA-FA18-49DA-97B1-328520F47CA5}" srcOrd="1" destOrd="0" presId="urn:microsoft.com/office/officeart/2005/8/layout/list1"/>
    <dgm:cxn modelId="{02A24F46-6226-44BD-B6BC-F0C110999BE1}" type="presOf" srcId="{967C0221-C4AC-4DD5-8CF0-670665824DD4}" destId="{1B8322D4-0697-4D09-9AA7-F77CD1D8DCA6}" srcOrd="0" destOrd="0" presId="urn:microsoft.com/office/officeart/2005/8/layout/list1"/>
    <dgm:cxn modelId="{F29DE1CA-3188-4344-A57F-89F269CA2037}" type="presOf" srcId="{BC5BADB0-3253-4B8A-BD38-AFAF9CA076B0}" destId="{0CB69A13-FF7D-4AB3-BDEA-2335275827DB}" srcOrd="0" destOrd="0" presId="urn:microsoft.com/office/officeart/2005/8/layout/list1"/>
    <dgm:cxn modelId="{DC33D2F9-1398-43F8-8521-2238D40BED25}" type="presOf" srcId="{1E651B6A-AB89-4B17-9657-266696915113}" destId="{898688B3-7590-4DCF-893D-C84EFA07B404}" srcOrd="0" destOrd="0" presId="urn:microsoft.com/office/officeart/2005/8/layout/list1"/>
    <dgm:cxn modelId="{03DD9DB5-C22B-4563-9D36-F2B7CD0B0B35}" srcId="{967C0221-C4AC-4DD5-8CF0-670665824DD4}" destId="{BC5BADB0-3253-4B8A-BD38-AFAF9CA076B0}" srcOrd="3" destOrd="0" parTransId="{2CE7F980-1050-4C53-B62D-8DE8D2E2800F}" sibTransId="{4E66BB8E-2757-4148-B2FC-946C904BC709}"/>
    <dgm:cxn modelId="{67BEC13D-D4CA-4D8F-BB18-23C3A912E5A0}" srcId="{967C0221-C4AC-4DD5-8CF0-670665824DD4}" destId="{9039D49F-638F-4A41-9E6F-8FA4C28ADC15}" srcOrd="0" destOrd="0" parTransId="{0B885D25-5734-4778-8FE1-A946D9A88CEC}" sibTransId="{AE0A0EDC-9A13-442C-9233-208173315603}"/>
    <dgm:cxn modelId="{BB57366C-A0CE-4035-8970-AACF609B7908}" type="presParOf" srcId="{1B8322D4-0697-4D09-9AA7-F77CD1D8DCA6}" destId="{7CEC9932-22B1-480C-BCCE-F4636A7D4FB7}" srcOrd="0" destOrd="0" presId="urn:microsoft.com/office/officeart/2005/8/layout/list1"/>
    <dgm:cxn modelId="{D8F6E742-D39E-4D76-B467-E5364A6CB9B8}" type="presParOf" srcId="{7CEC9932-22B1-480C-BCCE-F4636A7D4FB7}" destId="{AF47A078-A054-4558-A0EA-C37E9A24ABC1}" srcOrd="0" destOrd="0" presId="urn:microsoft.com/office/officeart/2005/8/layout/list1"/>
    <dgm:cxn modelId="{953DC67A-FD8D-4F1B-9666-CD66C4A037B8}" type="presParOf" srcId="{7CEC9932-22B1-480C-BCCE-F4636A7D4FB7}" destId="{22DAB1F0-0ADF-43D9-8178-F654D0E919BB}" srcOrd="1" destOrd="0" presId="urn:microsoft.com/office/officeart/2005/8/layout/list1"/>
    <dgm:cxn modelId="{D2366E56-1BBE-455A-9AFA-A128211B0DAB}" type="presParOf" srcId="{1B8322D4-0697-4D09-9AA7-F77CD1D8DCA6}" destId="{85F33A39-8461-452F-AD3E-15FECBD771F1}" srcOrd="1" destOrd="0" presId="urn:microsoft.com/office/officeart/2005/8/layout/list1"/>
    <dgm:cxn modelId="{0AD5C02E-223D-4FCE-AB78-5ED08880E3FE}" type="presParOf" srcId="{1B8322D4-0697-4D09-9AA7-F77CD1D8DCA6}" destId="{D54F22A2-6FD9-4A70-AA0B-3F1EA510E62E}" srcOrd="2" destOrd="0" presId="urn:microsoft.com/office/officeart/2005/8/layout/list1"/>
    <dgm:cxn modelId="{7D9ABB73-52FE-4FE7-990B-9C9EE11BDBF8}" type="presParOf" srcId="{1B8322D4-0697-4D09-9AA7-F77CD1D8DCA6}" destId="{47BB7E64-9D0C-451E-865C-1C26FD5CD2D3}" srcOrd="3" destOrd="0" presId="urn:microsoft.com/office/officeart/2005/8/layout/list1"/>
    <dgm:cxn modelId="{9F717B8A-E170-4F36-A6BD-46F5285D0FB1}" type="presParOf" srcId="{1B8322D4-0697-4D09-9AA7-F77CD1D8DCA6}" destId="{DC873B34-DB63-432B-ADE3-DDCC17834B26}" srcOrd="4" destOrd="0" presId="urn:microsoft.com/office/officeart/2005/8/layout/list1"/>
    <dgm:cxn modelId="{7AAAB851-8A33-4FCE-AE6E-ED9A45B2051D}" type="presParOf" srcId="{DC873B34-DB63-432B-ADE3-DDCC17834B26}" destId="{3A029928-99C4-4558-9B40-E48B496ECAC7}" srcOrd="0" destOrd="0" presId="urn:microsoft.com/office/officeart/2005/8/layout/list1"/>
    <dgm:cxn modelId="{0F3E6463-346D-444A-926A-11CCC755BCA8}" type="presParOf" srcId="{DC873B34-DB63-432B-ADE3-DDCC17834B26}" destId="{8FF8BBFA-FA18-49DA-97B1-328520F47CA5}" srcOrd="1" destOrd="0" presId="urn:microsoft.com/office/officeart/2005/8/layout/list1"/>
    <dgm:cxn modelId="{10447AF9-F9EC-4A49-8866-D4C1974A74D0}" type="presParOf" srcId="{1B8322D4-0697-4D09-9AA7-F77CD1D8DCA6}" destId="{846CADAA-D88F-4F7D-9F2D-028382BBA477}" srcOrd="5" destOrd="0" presId="urn:microsoft.com/office/officeart/2005/8/layout/list1"/>
    <dgm:cxn modelId="{EA9865B3-CDFD-4623-B59A-E73B6A96E0BB}" type="presParOf" srcId="{1B8322D4-0697-4D09-9AA7-F77CD1D8DCA6}" destId="{7FFCB739-0329-4E3C-ACB0-9ABB18D3A909}" srcOrd="6" destOrd="0" presId="urn:microsoft.com/office/officeart/2005/8/layout/list1"/>
    <dgm:cxn modelId="{552F4AF3-A0B5-42F9-BBF0-CE569D41E92A}" type="presParOf" srcId="{1B8322D4-0697-4D09-9AA7-F77CD1D8DCA6}" destId="{5AD116F7-A629-421C-80BC-3EA5B64190CC}" srcOrd="7" destOrd="0" presId="urn:microsoft.com/office/officeart/2005/8/layout/list1"/>
    <dgm:cxn modelId="{0A933DCA-445C-478B-A00B-94FCBF4B03B6}" type="presParOf" srcId="{1B8322D4-0697-4D09-9AA7-F77CD1D8DCA6}" destId="{305FA727-4783-4E66-9B8E-47D26DEC8718}" srcOrd="8" destOrd="0" presId="urn:microsoft.com/office/officeart/2005/8/layout/list1"/>
    <dgm:cxn modelId="{CCAACD1B-EF3D-473A-9BE3-1F568A28B454}" type="presParOf" srcId="{305FA727-4783-4E66-9B8E-47D26DEC8718}" destId="{898688B3-7590-4DCF-893D-C84EFA07B404}" srcOrd="0" destOrd="0" presId="urn:microsoft.com/office/officeart/2005/8/layout/list1"/>
    <dgm:cxn modelId="{921225B4-4D0D-4C43-BD2B-9FC7356CC558}" type="presParOf" srcId="{305FA727-4783-4E66-9B8E-47D26DEC8718}" destId="{1D6805C5-9CDF-4242-8B68-91A7452D8A67}" srcOrd="1" destOrd="0" presId="urn:microsoft.com/office/officeart/2005/8/layout/list1"/>
    <dgm:cxn modelId="{8F46E117-5D14-4C9D-8F9A-08201C301485}" type="presParOf" srcId="{1B8322D4-0697-4D09-9AA7-F77CD1D8DCA6}" destId="{A60CA154-72FD-45C0-AE1A-19094BDBED49}" srcOrd="9" destOrd="0" presId="urn:microsoft.com/office/officeart/2005/8/layout/list1"/>
    <dgm:cxn modelId="{9184F4DD-3063-461D-9D71-8E33B050A483}" type="presParOf" srcId="{1B8322D4-0697-4D09-9AA7-F77CD1D8DCA6}" destId="{4A2AEA1C-106E-4489-BFC6-10478E5F60D6}" srcOrd="10" destOrd="0" presId="urn:microsoft.com/office/officeart/2005/8/layout/list1"/>
    <dgm:cxn modelId="{BE88B929-6410-44BD-81A4-43CEA3EC016D}" type="presParOf" srcId="{1B8322D4-0697-4D09-9AA7-F77CD1D8DCA6}" destId="{5A7AEF77-E6DB-4CBA-88AB-E708BF17BEBC}" srcOrd="11" destOrd="0" presId="urn:microsoft.com/office/officeart/2005/8/layout/list1"/>
    <dgm:cxn modelId="{2C9207F5-C674-45A4-A245-FA44A4F7B8CB}" type="presParOf" srcId="{1B8322D4-0697-4D09-9AA7-F77CD1D8DCA6}" destId="{D239408D-9411-43E0-82D0-E9D33103D31D}" srcOrd="12" destOrd="0" presId="urn:microsoft.com/office/officeart/2005/8/layout/list1"/>
    <dgm:cxn modelId="{B1F88FD5-6682-4A88-960F-8EAB30CB8A9F}" type="presParOf" srcId="{D239408D-9411-43E0-82D0-E9D33103D31D}" destId="{0CB69A13-FF7D-4AB3-BDEA-2335275827DB}" srcOrd="0" destOrd="0" presId="urn:microsoft.com/office/officeart/2005/8/layout/list1"/>
    <dgm:cxn modelId="{8D276F31-BC4B-46B5-A2EF-545BDE95E255}" type="presParOf" srcId="{D239408D-9411-43E0-82D0-E9D33103D31D}" destId="{E1215F25-80C7-4E68-BC6A-2229F93F671E}" srcOrd="1" destOrd="0" presId="urn:microsoft.com/office/officeart/2005/8/layout/list1"/>
    <dgm:cxn modelId="{65C30FFE-E641-47F5-9B7D-9A12C77A4A0F}" type="presParOf" srcId="{1B8322D4-0697-4D09-9AA7-F77CD1D8DCA6}" destId="{75EB2D99-2DC3-4CAE-BBCD-03A794DE3E7A}" srcOrd="13" destOrd="0" presId="urn:microsoft.com/office/officeart/2005/8/layout/list1"/>
    <dgm:cxn modelId="{E84E0FD4-E39E-42F1-84E7-52882076081C}" type="presParOf" srcId="{1B8322D4-0697-4D09-9AA7-F77CD1D8DCA6}" destId="{9B2B72D1-0E8C-40AB-A8AA-2B2ED866445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8CC250-D32E-40DE-8D61-19BC9AFE9186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6E4CA8B8-0EA1-454E-A81E-711C76E1F6B5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s-MX" b="1" baseline="0" dirty="0" smtClean="0">
              <a:solidFill>
                <a:schemeClr val="tx1"/>
              </a:solidFill>
              <a:latin typeface="+mn-lt"/>
              <a:ea typeface="+mj-ea"/>
              <a:cs typeface="+mj-cs"/>
            </a:rPr>
            <a:t>Integración de información Estadística y Geográfica </a:t>
          </a:r>
          <a:endParaRPr lang="es-MX" dirty="0">
            <a:solidFill>
              <a:schemeClr val="tx1"/>
            </a:solidFill>
          </a:endParaRPr>
        </a:p>
      </dgm:t>
    </dgm:pt>
    <dgm:pt modelId="{EF4E1681-D1FA-43D9-BFE9-278BC7EA73C5}" type="parTrans" cxnId="{22B55E57-CC40-438E-89C6-A1D5BE0070ED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9455303D-419E-433C-BDC3-1953B090DD9C}" type="sibTrans" cxnId="{22B55E57-CC40-438E-89C6-A1D5BE0070ED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5D90FE9-25AC-4F88-8909-F242DD11DDCA}">
      <dgm:prSet/>
      <dgm:spPr/>
      <dgm:t>
        <a:bodyPr/>
        <a:lstStyle/>
        <a:p>
          <a:pPr rtl="0"/>
          <a:r>
            <a:rPr lang="es-MX" b="1" dirty="0" smtClean="0">
              <a:solidFill>
                <a:schemeClr val="tx1"/>
              </a:solidFill>
              <a:latin typeface="+mn-lt"/>
              <a:ea typeface="+mj-ea"/>
              <a:cs typeface="+mj-cs"/>
            </a:rPr>
            <a:t>Acceso y uso de información Geoespacial en reducción de riesgos y cambio climático</a:t>
          </a:r>
          <a:endParaRPr lang="es-MX" dirty="0">
            <a:solidFill>
              <a:schemeClr val="tx1"/>
            </a:solidFill>
          </a:endParaRPr>
        </a:p>
      </dgm:t>
    </dgm:pt>
    <dgm:pt modelId="{AF53A82C-A432-45EA-A9EF-EE4D783A4316}" type="parTrans" cxnId="{3442A8C4-04D7-47BB-BF14-D106578B9D49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8E3ED0E5-D321-40FE-B97C-B3A23907950D}" type="sibTrans" cxnId="{3442A8C4-04D7-47BB-BF14-D106578B9D49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E49EFB81-526D-4A70-A43F-9FB62F3E2E12}">
      <dgm:prSet/>
      <dgm:spPr/>
      <dgm:t>
        <a:bodyPr/>
        <a:lstStyle/>
        <a:p>
          <a:pPr rtl="0"/>
          <a:r>
            <a:rPr lang="es-MX" b="1" dirty="0" smtClean="0">
              <a:solidFill>
                <a:schemeClr val="tx1"/>
              </a:solidFill>
              <a:latin typeface="+mn-lt"/>
              <a:ea typeface="+mj-ea"/>
              <a:cs typeface="+mj-cs"/>
            </a:rPr>
            <a:t>Normas y Especificaciones Técnicas.</a:t>
          </a:r>
          <a:endParaRPr lang="es-MX" dirty="0">
            <a:solidFill>
              <a:schemeClr val="tx1"/>
            </a:solidFill>
          </a:endParaRPr>
        </a:p>
      </dgm:t>
    </dgm:pt>
    <dgm:pt modelId="{FF18FEEB-444F-49A2-91BC-36451A79CC74}" type="parTrans" cxnId="{E5A22DC1-29CE-4F79-B21D-1F947271606C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7C83FDB5-56EA-45D7-AB92-C2542C3C8CE4}" type="sibTrans" cxnId="{E5A22DC1-29CE-4F79-B21D-1F947271606C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B5A445FA-A241-4D14-ACEF-C63559DDE128}">
      <dgm:prSet/>
      <dgm:spPr/>
      <dgm:t>
        <a:bodyPr/>
        <a:lstStyle/>
        <a:p>
          <a:pPr rtl="0"/>
          <a:r>
            <a:rPr lang="es-MX" b="1" dirty="0" smtClean="0">
              <a:solidFill>
                <a:schemeClr val="tx1"/>
              </a:solidFill>
              <a:latin typeface="+mn-lt"/>
              <a:ea typeface="+mj-ea"/>
              <a:cs typeface="+mj-cs"/>
            </a:rPr>
            <a:t>Promoción y Asesoría de la Infraestructura de Datos Espaciales.</a:t>
          </a:r>
          <a:endParaRPr lang="es-MX" dirty="0">
            <a:solidFill>
              <a:schemeClr val="tx1"/>
            </a:solidFill>
          </a:endParaRPr>
        </a:p>
      </dgm:t>
    </dgm:pt>
    <dgm:pt modelId="{ECF9E333-1A84-436C-A89E-915CDDA9A363}" type="parTrans" cxnId="{FFAF50CE-313F-4782-9428-FC9E074D3E72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C7BAD669-328D-45BC-9C79-4B85F6C57356}" type="sibTrans" cxnId="{FFAF50CE-313F-4782-9428-FC9E074D3E72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7A9C6AF1-F973-4F9F-A686-6C2038358407}" type="pres">
      <dgm:prSet presAssocID="{CF8CC250-D32E-40DE-8D61-19BC9AFE91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A971CD2-FDBB-460A-9E15-BF76519A4EF5}" type="pres">
      <dgm:prSet presAssocID="{6E4CA8B8-0EA1-454E-A81E-711C76E1F6B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5C1EDDC-36C5-4531-9DC7-2B4986785DE5}" type="pres">
      <dgm:prSet presAssocID="{9455303D-419E-433C-BDC3-1953B090DD9C}" presName="spacer" presStyleCnt="0"/>
      <dgm:spPr/>
    </dgm:pt>
    <dgm:pt modelId="{EB1A17DC-6794-4E28-A387-88C5E882602C}" type="pres">
      <dgm:prSet presAssocID="{15D90FE9-25AC-4F88-8909-F242DD11DDC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C01D34-6333-45E7-8FC3-1D81C994D0C4}" type="pres">
      <dgm:prSet presAssocID="{8E3ED0E5-D321-40FE-B97C-B3A23907950D}" presName="spacer" presStyleCnt="0"/>
      <dgm:spPr/>
    </dgm:pt>
    <dgm:pt modelId="{1F4D1CC9-36CE-459E-ABD1-6209A1278355}" type="pres">
      <dgm:prSet presAssocID="{E49EFB81-526D-4A70-A43F-9FB62F3E2E1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144F9C5-3170-4912-AE34-B60C51D1C8A3}" type="pres">
      <dgm:prSet presAssocID="{7C83FDB5-56EA-45D7-AB92-C2542C3C8CE4}" presName="spacer" presStyleCnt="0"/>
      <dgm:spPr/>
    </dgm:pt>
    <dgm:pt modelId="{E22656B3-F9E9-4767-B323-0C26EC3639B6}" type="pres">
      <dgm:prSet presAssocID="{B5A445FA-A241-4D14-ACEF-C63559DDE12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84CB90E-4D5D-4EC5-BF15-7665F299423D}" type="presOf" srcId="{15D90FE9-25AC-4F88-8909-F242DD11DDCA}" destId="{EB1A17DC-6794-4E28-A387-88C5E882602C}" srcOrd="0" destOrd="0" presId="urn:microsoft.com/office/officeart/2005/8/layout/vList2"/>
    <dgm:cxn modelId="{FFAF50CE-313F-4782-9428-FC9E074D3E72}" srcId="{CF8CC250-D32E-40DE-8D61-19BC9AFE9186}" destId="{B5A445FA-A241-4D14-ACEF-C63559DDE128}" srcOrd="3" destOrd="0" parTransId="{ECF9E333-1A84-436C-A89E-915CDDA9A363}" sibTransId="{C7BAD669-328D-45BC-9C79-4B85F6C57356}"/>
    <dgm:cxn modelId="{22B55E57-CC40-438E-89C6-A1D5BE0070ED}" srcId="{CF8CC250-D32E-40DE-8D61-19BC9AFE9186}" destId="{6E4CA8B8-0EA1-454E-A81E-711C76E1F6B5}" srcOrd="0" destOrd="0" parTransId="{EF4E1681-D1FA-43D9-BFE9-278BC7EA73C5}" sibTransId="{9455303D-419E-433C-BDC3-1953B090DD9C}"/>
    <dgm:cxn modelId="{35C2D598-87F6-404F-B559-3FB5DDC208DB}" type="presOf" srcId="{B5A445FA-A241-4D14-ACEF-C63559DDE128}" destId="{E22656B3-F9E9-4767-B323-0C26EC3639B6}" srcOrd="0" destOrd="0" presId="urn:microsoft.com/office/officeart/2005/8/layout/vList2"/>
    <dgm:cxn modelId="{96C88E1F-D785-4C98-9A98-8B729C3D783D}" type="presOf" srcId="{6E4CA8B8-0EA1-454E-A81E-711C76E1F6B5}" destId="{DA971CD2-FDBB-460A-9E15-BF76519A4EF5}" srcOrd="0" destOrd="0" presId="urn:microsoft.com/office/officeart/2005/8/layout/vList2"/>
    <dgm:cxn modelId="{E5A22DC1-29CE-4F79-B21D-1F947271606C}" srcId="{CF8CC250-D32E-40DE-8D61-19BC9AFE9186}" destId="{E49EFB81-526D-4A70-A43F-9FB62F3E2E12}" srcOrd="2" destOrd="0" parTransId="{FF18FEEB-444F-49A2-91BC-36451A79CC74}" sibTransId="{7C83FDB5-56EA-45D7-AB92-C2542C3C8CE4}"/>
    <dgm:cxn modelId="{3442A8C4-04D7-47BB-BF14-D106578B9D49}" srcId="{CF8CC250-D32E-40DE-8D61-19BC9AFE9186}" destId="{15D90FE9-25AC-4F88-8909-F242DD11DDCA}" srcOrd="1" destOrd="0" parTransId="{AF53A82C-A432-45EA-A9EF-EE4D783A4316}" sibTransId="{8E3ED0E5-D321-40FE-B97C-B3A23907950D}"/>
    <dgm:cxn modelId="{04B4D68D-B47B-4435-922D-7F90D1F665A7}" type="presOf" srcId="{E49EFB81-526D-4A70-A43F-9FB62F3E2E12}" destId="{1F4D1CC9-36CE-459E-ABD1-6209A1278355}" srcOrd="0" destOrd="0" presId="urn:microsoft.com/office/officeart/2005/8/layout/vList2"/>
    <dgm:cxn modelId="{373FF603-2ED0-4D2A-983B-212CF5A80ABF}" type="presOf" srcId="{CF8CC250-D32E-40DE-8D61-19BC9AFE9186}" destId="{7A9C6AF1-F973-4F9F-A686-6C2038358407}" srcOrd="0" destOrd="0" presId="urn:microsoft.com/office/officeart/2005/8/layout/vList2"/>
    <dgm:cxn modelId="{F0B74E0B-BD68-4AFB-BBC5-3E0DFC3CCA41}" type="presParOf" srcId="{7A9C6AF1-F973-4F9F-A686-6C2038358407}" destId="{DA971CD2-FDBB-460A-9E15-BF76519A4EF5}" srcOrd="0" destOrd="0" presId="urn:microsoft.com/office/officeart/2005/8/layout/vList2"/>
    <dgm:cxn modelId="{4785FA9E-94DB-4E44-853C-CB564F7824B2}" type="presParOf" srcId="{7A9C6AF1-F973-4F9F-A686-6C2038358407}" destId="{D5C1EDDC-36C5-4531-9DC7-2B4986785DE5}" srcOrd="1" destOrd="0" presId="urn:microsoft.com/office/officeart/2005/8/layout/vList2"/>
    <dgm:cxn modelId="{CB940704-39CB-47E7-99D9-11D6996B0117}" type="presParOf" srcId="{7A9C6AF1-F973-4F9F-A686-6C2038358407}" destId="{EB1A17DC-6794-4E28-A387-88C5E882602C}" srcOrd="2" destOrd="0" presId="urn:microsoft.com/office/officeart/2005/8/layout/vList2"/>
    <dgm:cxn modelId="{5D16D02D-539C-48F3-98C5-304033483224}" type="presParOf" srcId="{7A9C6AF1-F973-4F9F-A686-6C2038358407}" destId="{4FC01D34-6333-45E7-8FC3-1D81C994D0C4}" srcOrd="3" destOrd="0" presId="urn:microsoft.com/office/officeart/2005/8/layout/vList2"/>
    <dgm:cxn modelId="{F7DD6E65-180E-41B1-A744-29C31E0C776C}" type="presParOf" srcId="{7A9C6AF1-F973-4F9F-A686-6C2038358407}" destId="{1F4D1CC9-36CE-459E-ABD1-6209A1278355}" srcOrd="4" destOrd="0" presId="urn:microsoft.com/office/officeart/2005/8/layout/vList2"/>
    <dgm:cxn modelId="{FE91ECFA-6AF7-4943-94E3-B6FD8DB227F9}" type="presParOf" srcId="{7A9C6AF1-F973-4F9F-A686-6C2038358407}" destId="{F144F9C5-3170-4912-AE34-B60C51D1C8A3}" srcOrd="5" destOrd="0" presId="urn:microsoft.com/office/officeart/2005/8/layout/vList2"/>
    <dgm:cxn modelId="{22BACE7C-507D-486D-960D-E6F96073AE9E}" type="presParOf" srcId="{7A9C6AF1-F973-4F9F-A686-6C2038358407}" destId="{E22656B3-F9E9-4767-B323-0C26EC3639B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1840BD-918F-48F7-BBE3-AF848A80EBC4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MX"/>
        </a:p>
      </dgm:t>
    </dgm:pt>
    <dgm:pt modelId="{E558A395-6D5B-4598-A0FF-7F317C4B37F1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1.Fundamentos de </a:t>
          </a:r>
          <a:r>
            <a:rPr lang="es-MX" sz="1600" b="1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Geodesia</a:t>
          </a:r>
          <a:endParaRPr lang="es-MX" sz="14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4C3A2F-087C-42A5-B922-32B75BE172C8}" type="parTrans" cxnId="{9DB52E0F-295B-4DFA-9266-6E499D3C65A6}">
      <dgm:prSet/>
      <dgm:spPr/>
      <dgm:t>
        <a:bodyPr/>
        <a:lstStyle/>
        <a:p>
          <a:endParaRPr lang="es-MX" sz="2000" b="1"/>
        </a:p>
      </dgm:t>
    </dgm:pt>
    <dgm:pt modelId="{2F39EDFE-2D45-464E-8FDA-E20A1D3A1258}" type="sibTrans" cxnId="{9DB52E0F-295B-4DFA-9266-6E499D3C65A6}">
      <dgm:prSet/>
      <dgm:spPr/>
      <dgm:t>
        <a:bodyPr/>
        <a:lstStyle/>
        <a:p>
          <a:endParaRPr lang="es-MX" sz="2000" b="1"/>
        </a:p>
      </dgm:t>
    </dgm:pt>
    <dgm:pt modelId="{79D0079D-B96A-40D9-8B7A-3A2FB73782AD}">
      <dgm:prSet custT="1"/>
      <dgm:spPr/>
      <dgm:t>
        <a:bodyPr/>
        <a:lstStyle/>
        <a:p>
          <a:pPr rtl="0"/>
          <a:r>
            <a:rPr lang="en-US" sz="1600" b="1" dirty="0" smtClean="0">
              <a:solidFill>
                <a:schemeClr val="accent2">
                  <a:lumMod val="75000"/>
                </a:schemeClr>
              </a:solidFill>
            </a:rPr>
            <a:t>2</a:t>
          </a:r>
          <a:r>
            <a:rPr lang="es-MX" sz="1600" b="1" noProof="0" dirty="0" smtClean="0">
              <a:solidFill>
                <a:schemeClr val="accent2">
                  <a:lumMod val="75000"/>
                </a:schemeClr>
              </a:solidFill>
            </a:rPr>
            <a:t>. Cartografía</a:t>
          </a:r>
          <a:endParaRPr lang="es-MX" sz="1600" b="1" noProof="0" dirty="0">
            <a:solidFill>
              <a:schemeClr val="accent2">
                <a:lumMod val="75000"/>
              </a:schemeClr>
            </a:solidFill>
          </a:endParaRPr>
        </a:p>
      </dgm:t>
    </dgm:pt>
    <dgm:pt modelId="{B54EF68F-74D9-4EE1-A22C-86A6F733331F}" type="parTrans" cxnId="{4263529B-E499-4163-A309-D4365FA60A89}">
      <dgm:prSet/>
      <dgm:spPr/>
      <dgm:t>
        <a:bodyPr/>
        <a:lstStyle/>
        <a:p>
          <a:endParaRPr lang="es-MX" sz="2000" b="1"/>
        </a:p>
      </dgm:t>
    </dgm:pt>
    <dgm:pt modelId="{19D56317-4306-4C65-BA9B-E38C57E33A5C}" type="sibTrans" cxnId="{4263529B-E499-4163-A309-D4365FA60A89}">
      <dgm:prSet/>
      <dgm:spPr/>
      <dgm:t>
        <a:bodyPr/>
        <a:lstStyle/>
        <a:p>
          <a:endParaRPr lang="es-MX" sz="2000" b="1"/>
        </a:p>
      </dgm:t>
    </dgm:pt>
    <dgm:pt modelId="{D3056131-4BD9-4F51-9622-247DA7D35B4B}">
      <dgm:prSet custT="1"/>
      <dgm:spPr/>
      <dgm:t>
        <a:bodyPr/>
        <a:lstStyle/>
        <a:p>
          <a:pPr rtl="0"/>
          <a:r>
            <a:rPr lang="en-US" sz="1600" b="1" dirty="0" smtClean="0">
              <a:solidFill>
                <a:srgbClr val="FFC000"/>
              </a:solidFill>
            </a:rPr>
            <a:t>3. </a:t>
          </a:r>
          <a:r>
            <a:rPr lang="es-MX" sz="1600" b="1" noProof="0" dirty="0" smtClean="0">
              <a:solidFill>
                <a:srgbClr val="FFC000"/>
              </a:solidFill>
            </a:rPr>
            <a:t>Compilación en Campo</a:t>
          </a:r>
          <a:endParaRPr lang="es-MX" sz="1600" b="1" noProof="0" dirty="0">
            <a:solidFill>
              <a:srgbClr val="FFC000"/>
            </a:solidFill>
          </a:endParaRPr>
        </a:p>
      </dgm:t>
    </dgm:pt>
    <dgm:pt modelId="{B470FD63-0EC1-495C-A788-01457E5C3261}" type="parTrans" cxnId="{B90E9FE1-8678-475E-933D-243D6BFFF9D5}">
      <dgm:prSet/>
      <dgm:spPr/>
      <dgm:t>
        <a:bodyPr/>
        <a:lstStyle/>
        <a:p>
          <a:endParaRPr lang="es-MX" sz="2000" b="1"/>
        </a:p>
      </dgm:t>
    </dgm:pt>
    <dgm:pt modelId="{3CC60ABC-522F-4DF9-A2D2-0BA038BDB663}" type="sibTrans" cxnId="{B90E9FE1-8678-475E-933D-243D6BFFF9D5}">
      <dgm:prSet/>
      <dgm:spPr/>
      <dgm:t>
        <a:bodyPr/>
        <a:lstStyle/>
        <a:p>
          <a:endParaRPr lang="es-MX" sz="2000" b="1"/>
        </a:p>
      </dgm:t>
    </dgm:pt>
    <dgm:pt modelId="{211D9064-B3DF-412B-B96E-2B0B8FBA9549}">
      <dgm:prSet custT="1"/>
      <dgm:spPr/>
      <dgm:t>
        <a:bodyPr/>
        <a:lstStyle/>
        <a:p>
          <a:pPr rtl="0"/>
          <a:r>
            <a:rPr lang="en-US" sz="1600" b="1" dirty="0" smtClean="0">
              <a:solidFill>
                <a:srgbClr val="00B0F0"/>
              </a:solidFill>
            </a:rPr>
            <a:t>4. </a:t>
          </a:r>
          <a:r>
            <a:rPr lang="es-MX" sz="1600" b="1" noProof="0" dirty="0" smtClean="0">
              <a:solidFill>
                <a:srgbClr val="00B0F0"/>
              </a:solidFill>
            </a:rPr>
            <a:t>Percepción Remota</a:t>
          </a:r>
          <a:endParaRPr lang="es-MX" sz="1600" b="1" noProof="0" dirty="0">
            <a:solidFill>
              <a:srgbClr val="00B0F0"/>
            </a:solidFill>
          </a:endParaRPr>
        </a:p>
      </dgm:t>
    </dgm:pt>
    <dgm:pt modelId="{0C27E307-FF2F-4B0F-8B0D-C3F003CF4028}" type="parTrans" cxnId="{1D257EAC-6B7B-457E-B0AD-A6F55C99AA30}">
      <dgm:prSet/>
      <dgm:spPr/>
      <dgm:t>
        <a:bodyPr/>
        <a:lstStyle/>
        <a:p>
          <a:endParaRPr lang="es-MX" sz="2000" b="1"/>
        </a:p>
      </dgm:t>
    </dgm:pt>
    <dgm:pt modelId="{3D2949A6-81F4-4753-8E5D-27A1B3F74361}" type="sibTrans" cxnId="{1D257EAC-6B7B-457E-B0AD-A6F55C99AA30}">
      <dgm:prSet/>
      <dgm:spPr/>
      <dgm:t>
        <a:bodyPr/>
        <a:lstStyle/>
        <a:p>
          <a:endParaRPr lang="es-MX" sz="2000" b="1"/>
        </a:p>
      </dgm:t>
    </dgm:pt>
    <dgm:pt modelId="{6D2A4CE5-7DAD-481E-A0A8-AE45F608AFAB}">
      <dgm:prSet custT="1"/>
      <dgm:spPr/>
      <dgm:t>
        <a:bodyPr/>
        <a:lstStyle/>
        <a:p>
          <a:pPr rtl="0"/>
          <a:r>
            <a:rPr lang="en-US" sz="1600" b="1" dirty="0" smtClean="0">
              <a:solidFill>
                <a:srgbClr val="00B0F0"/>
              </a:solidFill>
            </a:rPr>
            <a:t>4. </a:t>
          </a:r>
          <a:r>
            <a:rPr lang="es-MX" sz="1600" b="1" noProof="0" dirty="0" smtClean="0">
              <a:solidFill>
                <a:srgbClr val="00B0F0"/>
              </a:solidFill>
            </a:rPr>
            <a:t>Fotointerpretación</a:t>
          </a:r>
          <a:endParaRPr lang="es-MX" sz="1600" b="1" noProof="0" dirty="0"/>
        </a:p>
      </dgm:t>
    </dgm:pt>
    <dgm:pt modelId="{E3B2919E-5BF7-49D5-B5BC-27178189AD2A}" type="parTrans" cxnId="{5B5B56D2-35BF-42EA-AD9C-09A12D965D4E}">
      <dgm:prSet/>
      <dgm:spPr/>
      <dgm:t>
        <a:bodyPr/>
        <a:lstStyle/>
        <a:p>
          <a:endParaRPr lang="es-MX" sz="2000" b="1"/>
        </a:p>
      </dgm:t>
    </dgm:pt>
    <dgm:pt modelId="{17800F6B-164F-4D3D-BB08-F3342FDBC7B4}" type="sibTrans" cxnId="{5B5B56D2-35BF-42EA-AD9C-09A12D965D4E}">
      <dgm:prSet/>
      <dgm:spPr/>
      <dgm:t>
        <a:bodyPr/>
        <a:lstStyle/>
        <a:p>
          <a:endParaRPr lang="es-MX" sz="2000" b="1"/>
        </a:p>
      </dgm:t>
    </dgm:pt>
    <dgm:pt modelId="{ECBFB329-6BF5-4BCD-A982-0CD4493CA787}">
      <dgm:prSet custT="1"/>
      <dgm:spPr/>
      <dgm:t>
        <a:bodyPr/>
        <a:lstStyle/>
        <a:p>
          <a:pPr rtl="0"/>
          <a:r>
            <a:rPr lang="en-US" sz="1600" b="1" dirty="0" smtClean="0">
              <a:solidFill>
                <a:srgbClr val="003362"/>
              </a:solidFill>
            </a:rPr>
            <a:t>5. </a:t>
          </a:r>
          <a:r>
            <a:rPr lang="es-MX" sz="1600" b="1" noProof="0" dirty="0" smtClean="0">
              <a:solidFill>
                <a:srgbClr val="003362"/>
              </a:solidFill>
            </a:rPr>
            <a:t>Bases de Datos Geográficos</a:t>
          </a:r>
          <a:endParaRPr lang="es-MX" sz="1600" b="1" noProof="0" dirty="0">
            <a:solidFill>
              <a:srgbClr val="003362"/>
            </a:solidFill>
          </a:endParaRPr>
        </a:p>
      </dgm:t>
    </dgm:pt>
    <dgm:pt modelId="{76CE5473-C21C-4858-A773-B0252224C913}" type="parTrans" cxnId="{6113BE14-81C2-4CA1-8932-F4535A0BEA9D}">
      <dgm:prSet/>
      <dgm:spPr/>
      <dgm:t>
        <a:bodyPr/>
        <a:lstStyle/>
        <a:p>
          <a:endParaRPr lang="es-MX" sz="2000" b="1"/>
        </a:p>
      </dgm:t>
    </dgm:pt>
    <dgm:pt modelId="{4F366453-FAEF-458F-B8F4-229B3542CB6A}" type="sibTrans" cxnId="{6113BE14-81C2-4CA1-8932-F4535A0BEA9D}">
      <dgm:prSet/>
      <dgm:spPr/>
      <dgm:t>
        <a:bodyPr/>
        <a:lstStyle/>
        <a:p>
          <a:endParaRPr lang="es-MX" sz="2000" b="1"/>
        </a:p>
      </dgm:t>
    </dgm:pt>
    <dgm:pt modelId="{0CBFACDF-BAAC-469C-9FC6-110FC5255784}">
      <dgm:prSet custT="1"/>
      <dgm:spPr/>
      <dgm:t>
        <a:bodyPr/>
        <a:lstStyle/>
        <a:p>
          <a:pPr rtl="0"/>
          <a:r>
            <a:rPr lang="en-US" sz="1600" b="1" dirty="0" smtClean="0">
              <a:solidFill>
                <a:srgbClr val="003362"/>
              </a:solidFill>
            </a:rPr>
            <a:t>5. </a:t>
          </a:r>
          <a:r>
            <a:rPr lang="es-MX" sz="1600" b="1" noProof="0" dirty="0" smtClean="0">
              <a:solidFill>
                <a:srgbClr val="003362"/>
              </a:solidFill>
            </a:rPr>
            <a:t>Programación y Desarrollo de Aplicaciones</a:t>
          </a:r>
          <a:r>
            <a:rPr lang="en-US" sz="1600" b="1" dirty="0" smtClean="0">
              <a:solidFill>
                <a:srgbClr val="003362"/>
              </a:solidFill>
            </a:rPr>
            <a:t> </a:t>
          </a:r>
          <a:endParaRPr lang="es-MX" sz="1600" b="1" dirty="0">
            <a:solidFill>
              <a:srgbClr val="003362"/>
            </a:solidFill>
          </a:endParaRPr>
        </a:p>
      </dgm:t>
    </dgm:pt>
    <dgm:pt modelId="{9F0D9E45-539A-470F-984C-BFE1CECED2AA}" type="parTrans" cxnId="{04CEA0A0-1D38-494D-92BC-28036F3BF4CD}">
      <dgm:prSet/>
      <dgm:spPr/>
      <dgm:t>
        <a:bodyPr/>
        <a:lstStyle/>
        <a:p>
          <a:endParaRPr lang="es-MX" sz="2000" b="1"/>
        </a:p>
      </dgm:t>
    </dgm:pt>
    <dgm:pt modelId="{34891E00-396A-40E8-ADC4-465893066E02}" type="sibTrans" cxnId="{04CEA0A0-1D38-494D-92BC-28036F3BF4CD}">
      <dgm:prSet/>
      <dgm:spPr/>
      <dgm:t>
        <a:bodyPr/>
        <a:lstStyle/>
        <a:p>
          <a:endParaRPr lang="es-MX" sz="2000" b="1"/>
        </a:p>
      </dgm:t>
    </dgm:pt>
    <dgm:pt modelId="{8FFACC80-4F60-42CC-8AD5-57C9BA9FE5E8}">
      <dgm:prSet custT="1"/>
      <dgm:spPr/>
      <dgm:t>
        <a:bodyPr/>
        <a:lstStyle/>
        <a:p>
          <a:pPr rtl="0"/>
          <a:r>
            <a:rPr lang="en-US" sz="1600" b="1" dirty="0" smtClean="0">
              <a:solidFill>
                <a:schemeClr val="accent3">
                  <a:lumMod val="50000"/>
                </a:schemeClr>
              </a:solidFill>
            </a:rPr>
            <a:t>7. </a:t>
          </a:r>
          <a:r>
            <a:rPr lang="es-MX" sz="1600" b="1" noProof="0" dirty="0" smtClean="0">
              <a:solidFill>
                <a:schemeClr val="accent3">
                  <a:lumMod val="50000"/>
                </a:schemeClr>
              </a:solidFill>
            </a:rPr>
            <a:t>Metadatos Geográficos</a:t>
          </a:r>
          <a:endParaRPr lang="es-MX" sz="1600" b="1" noProof="0" dirty="0">
            <a:solidFill>
              <a:schemeClr val="accent3">
                <a:lumMod val="50000"/>
              </a:schemeClr>
            </a:solidFill>
          </a:endParaRPr>
        </a:p>
      </dgm:t>
    </dgm:pt>
    <dgm:pt modelId="{DF59D3B0-15F1-4F7F-929B-705ED3EC637E}" type="parTrans" cxnId="{0CACCB55-EE06-4876-9FB5-A28F3C8C09CC}">
      <dgm:prSet/>
      <dgm:spPr/>
      <dgm:t>
        <a:bodyPr/>
        <a:lstStyle/>
        <a:p>
          <a:endParaRPr lang="es-MX" sz="2000" b="1"/>
        </a:p>
      </dgm:t>
    </dgm:pt>
    <dgm:pt modelId="{8E4F1FF2-29AC-40AD-93B0-7A1D4542FB7A}" type="sibTrans" cxnId="{0CACCB55-EE06-4876-9FB5-A28F3C8C09CC}">
      <dgm:prSet/>
      <dgm:spPr/>
      <dgm:t>
        <a:bodyPr/>
        <a:lstStyle/>
        <a:p>
          <a:endParaRPr lang="es-MX" sz="2000" b="1"/>
        </a:p>
      </dgm:t>
    </dgm:pt>
    <dgm:pt modelId="{7C1D16C7-878B-48FF-A554-18BB4C697917}">
      <dgm:prSet custT="1"/>
      <dgm:spPr/>
      <dgm:t>
        <a:bodyPr/>
        <a:lstStyle/>
        <a:p>
          <a:pPr rtl="0"/>
          <a:r>
            <a:rPr lang="en-US" sz="1600" b="1" dirty="0" smtClean="0">
              <a:solidFill>
                <a:srgbClr val="FFC000"/>
              </a:solidFill>
            </a:rPr>
            <a:t>3. </a:t>
          </a:r>
          <a:r>
            <a:rPr lang="es-MX" sz="1600" b="1" noProof="0" dirty="0" smtClean="0">
              <a:solidFill>
                <a:srgbClr val="FFC000"/>
              </a:solidFill>
            </a:rPr>
            <a:t>Análisis y Uso de Información Geográfica</a:t>
          </a:r>
          <a:endParaRPr lang="es-MX" sz="1600" b="1" noProof="0" dirty="0">
            <a:solidFill>
              <a:srgbClr val="FFC000"/>
            </a:solidFill>
          </a:endParaRPr>
        </a:p>
      </dgm:t>
    </dgm:pt>
    <dgm:pt modelId="{73803902-A5EE-4574-B3D1-3C22507D5C3F}" type="parTrans" cxnId="{E35F6A32-18F0-47D7-8FBC-E75B97B0EF51}">
      <dgm:prSet/>
      <dgm:spPr/>
      <dgm:t>
        <a:bodyPr/>
        <a:lstStyle/>
        <a:p>
          <a:endParaRPr lang="es-MX" sz="2000" b="1"/>
        </a:p>
      </dgm:t>
    </dgm:pt>
    <dgm:pt modelId="{20CE4179-4CDC-4F45-B6A5-6F48B4A590F7}" type="sibTrans" cxnId="{E35F6A32-18F0-47D7-8FBC-E75B97B0EF51}">
      <dgm:prSet/>
      <dgm:spPr/>
      <dgm:t>
        <a:bodyPr/>
        <a:lstStyle/>
        <a:p>
          <a:endParaRPr lang="es-MX" sz="2000" b="1"/>
        </a:p>
      </dgm:t>
    </dgm:pt>
    <dgm:pt modelId="{12E80C85-E292-443C-91F7-4268235B9405}">
      <dgm:prSet custT="1"/>
      <dgm:spPr/>
      <dgm:t>
        <a:bodyPr/>
        <a:lstStyle/>
        <a:p>
          <a:pPr rtl="0"/>
          <a:r>
            <a:rPr lang="en-US" sz="1600" b="1" dirty="0" smtClean="0">
              <a:solidFill>
                <a:srgbClr val="FFC000"/>
              </a:solidFill>
            </a:rPr>
            <a:t>3. </a:t>
          </a:r>
          <a:r>
            <a:rPr lang="es-MX" sz="1600" b="1" noProof="0" dirty="0" smtClean="0">
              <a:solidFill>
                <a:srgbClr val="FFC000"/>
              </a:solidFill>
            </a:rPr>
            <a:t>Modelos Digitales de Elevación</a:t>
          </a:r>
          <a:endParaRPr lang="es-MX" sz="1600" b="1" noProof="0" dirty="0">
            <a:solidFill>
              <a:srgbClr val="FFC000"/>
            </a:solidFill>
          </a:endParaRPr>
        </a:p>
      </dgm:t>
    </dgm:pt>
    <dgm:pt modelId="{FDB48C53-AC36-4811-B248-57CC2D66C77B}" type="parTrans" cxnId="{619CC407-3EA5-4D2D-A778-EAAD19852298}">
      <dgm:prSet/>
      <dgm:spPr/>
      <dgm:t>
        <a:bodyPr/>
        <a:lstStyle/>
        <a:p>
          <a:endParaRPr lang="es-MX" sz="2000" b="1"/>
        </a:p>
      </dgm:t>
    </dgm:pt>
    <dgm:pt modelId="{4C6A732D-6818-46AB-BB4D-B7792ACFE86D}" type="sibTrans" cxnId="{619CC407-3EA5-4D2D-A778-EAAD19852298}">
      <dgm:prSet/>
      <dgm:spPr/>
      <dgm:t>
        <a:bodyPr/>
        <a:lstStyle/>
        <a:p>
          <a:endParaRPr lang="es-MX" sz="2000" b="1"/>
        </a:p>
      </dgm:t>
    </dgm:pt>
    <dgm:pt modelId="{A70AD2E7-0287-4CEE-AF00-B2B5D23980F1}">
      <dgm:prSet custT="1"/>
      <dgm:spPr/>
      <dgm:t>
        <a:bodyPr/>
        <a:lstStyle/>
        <a:p>
          <a:pPr rtl="0"/>
          <a:r>
            <a:rPr lang="en-US" sz="1600" b="1" dirty="0" smtClean="0">
              <a:solidFill>
                <a:schemeClr val="accent3">
                  <a:lumMod val="50000"/>
                </a:schemeClr>
              </a:solidFill>
            </a:rPr>
            <a:t>7. </a:t>
          </a:r>
          <a:r>
            <a:rPr lang="es-MX" sz="1600" b="1" noProof="0" dirty="0" smtClean="0">
              <a:solidFill>
                <a:schemeClr val="accent3">
                  <a:lumMod val="50000"/>
                </a:schemeClr>
              </a:solidFill>
            </a:rPr>
            <a:t>Estándares de Información Geográfica</a:t>
          </a:r>
          <a:endParaRPr lang="es-MX" sz="1600" b="1" noProof="0" dirty="0">
            <a:solidFill>
              <a:schemeClr val="accent3">
                <a:lumMod val="50000"/>
              </a:schemeClr>
            </a:solidFill>
          </a:endParaRPr>
        </a:p>
      </dgm:t>
    </dgm:pt>
    <dgm:pt modelId="{16D2330A-2E70-40D1-B546-FD7CF2226047}" type="parTrans" cxnId="{99013213-16FA-4E82-B73C-70B93F3AD4FB}">
      <dgm:prSet/>
      <dgm:spPr/>
      <dgm:t>
        <a:bodyPr/>
        <a:lstStyle/>
        <a:p>
          <a:endParaRPr lang="es-MX" sz="2000" b="1"/>
        </a:p>
      </dgm:t>
    </dgm:pt>
    <dgm:pt modelId="{F4E9F720-B083-47F8-B3E8-2E536EA0A071}" type="sibTrans" cxnId="{99013213-16FA-4E82-B73C-70B93F3AD4FB}">
      <dgm:prSet/>
      <dgm:spPr/>
      <dgm:t>
        <a:bodyPr/>
        <a:lstStyle/>
        <a:p>
          <a:endParaRPr lang="es-MX" sz="2000" b="1"/>
        </a:p>
      </dgm:t>
    </dgm:pt>
    <dgm:pt modelId="{7793AA92-715A-4FC3-8481-B25213CEBC2D}">
      <dgm:prSet custT="1"/>
      <dgm:spPr/>
      <dgm:t>
        <a:bodyPr/>
        <a:lstStyle/>
        <a:p>
          <a:pPr rtl="0"/>
          <a:r>
            <a:rPr lang="en-US" sz="1600" b="1" dirty="0" smtClean="0">
              <a:solidFill>
                <a:srgbClr val="7030A0"/>
              </a:solidFill>
            </a:rPr>
            <a:t>6. </a:t>
          </a:r>
          <a:r>
            <a:rPr lang="es-MX" sz="1600" b="1" noProof="0" dirty="0" smtClean="0">
              <a:solidFill>
                <a:srgbClr val="7030A0"/>
              </a:solidFill>
            </a:rPr>
            <a:t>Sistemas de Información Geográfica</a:t>
          </a:r>
          <a:endParaRPr lang="es-MX" sz="1600" b="1" noProof="0" dirty="0">
            <a:solidFill>
              <a:srgbClr val="003362"/>
            </a:solidFill>
          </a:endParaRPr>
        </a:p>
      </dgm:t>
    </dgm:pt>
    <dgm:pt modelId="{0DE62436-92EC-44CB-8803-E0223F23039D}" type="parTrans" cxnId="{F1B0545A-19D4-4A03-A258-59B271F30C96}">
      <dgm:prSet/>
      <dgm:spPr/>
      <dgm:t>
        <a:bodyPr/>
        <a:lstStyle/>
        <a:p>
          <a:endParaRPr lang="es-MX" sz="2000" b="1"/>
        </a:p>
      </dgm:t>
    </dgm:pt>
    <dgm:pt modelId="{6C398A28-E501-4BCC-8438-0F4A90E5B948}" type="sibTrans" cxnId="{F1B0545A-19D4-4A03-A258-59B271F30C96}">
      <dgm:prSet/>
      <dgm:spPr/>
      <dgm:t>
        <a:bodyPr/>
        <a:lstStyle/>
        <a:p>
          <a:endParaRPr lang="es-MX" sz="2000" b="1"/>
        </a:p>
      </dgm:t>
    </dgm:pt>
    <dgm:pt modelId="{7DA292D2-B6E8-424F-96B3-8248D2B51024}">
      <dgm:prSet custT="1"/>
      <dgm:spPr/>
      <dgm:t>
        <a:bodyPr/>
        <a:lstStyle/>
        <a:p>
          <a:pPr rtl="0"/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1. Taller de </a:t>
          </a:r>
          <a:r>
            <a:rPr lang="en-US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Geodesia</a:t>
          </a:r>
          <a:endParaRPr lang="es-MX" sz="500" b="1" noProof="0" dirty="0">
            <a:solidFill>
              <a:srgbClr val="FFC000"/>
            </a:solidFill>
          </a:endParaRPr>
        </a:p>
      </dgm:t>
    </dgm:pt>
    <dgm:pt modelId="{68E9E4B9-D2DD-4A3E-BBE8-71081D17135E}" type="parTrans" cxnId="{FB454D78-8134-4CAA-A779-BBBA13D1F19E}">
      <dgm:prSet/>
      <dgm:spPr/>
      <dgm:t>
        <a:bodyPr/>
        <a:lstStyle/>
        <a:p>
          <a:endParaRPr lang="es-MX"/>
        </a:p>
      </dgm:t>
    </dgm:pt>
    <dgm:pt modelId="{63925000-C698-4012-8B06-4DEDEE557206}" type="sibTrans" cxnId="{FB454D78-8134-4CAA-A779-BBBA13D1F19E}">
      <dgm:prSet/>
      <dgm:spPr/>
      <dgm:t>
        <a:bodyPr/>
        <a:lstStyle/>
        <a:p>
          <a:endParaRPr lang="es-MX"/>
        </a:p>
      </dgm:t>
    </dgm:pt>
    <dgm:pt modelId="{EC6C526C-6DD7-4241-8E18-F44A19F59235}">
      <dgm:prSet custT="1"/>
      <dgm:spPr/>
      <dgm:t>
        <a:bodyPr/>
        <a:lstStyle/>
        <a:p>
          <a:pPr rtl="0"/>
          <a:r>
            <a:rPr lang="en-US" sz="1600" b="1" dirty="0" smtClean="0">
              <a:solidFill>
                <a:srgbClr val="003362"/>
              </a:solidFill>
            </a:rPr>
            <a:t> </a:t>
          </a:r>
          <a:r>
            <a:rPr lang="en-US" sz="1600" b="1" dirty="0" smtClean="0">
              <a:solidFill>
                <a:schemeClr val="accent3">
                  <a:lumMod val="50000"/>
                </a:schemeClr>
              </a:solidFill>
            </a:rPr>
            <a:t>7.Geoportales </a:t>
          </a:r>
          <a:r>
            <a:rPr lang="es-MX" sz="1600" b="1" noProof="0" dirty="0" smtClean="0">
              <a:solidFill>
                <a:schemeClr val="accent3">
                  <a:lumMod val="50000"/>
                </a:schemeClr>
              </a:solidFill>
            </a:rPr>
            <a:t>y </a:t>
          </a:r>
          <a:r>
            <a:rPr lang="es-MX" sz="1600" b="1" noProof="0" dirty="0" err="1" smtClean="0">
              <a:solidFill>
                <a:schemeClr val="accent3">
                  <a:lumMod val="50000"/>
                </a:schemeClr>
              </a:solidFill>
            </a:rPr>
            <a:t>Geoservicios</a:t>
          </a:r>
          <a:endParaRPr lang="es-MX" sz="1600" b="1" noProof="0" dirty="0">
            <a:solidFill>
              <a:schemeClr val="accent3">
                <a:lumMod val="50000"/>
              </a:schemeClr>
            </a:solidFill>
          </a:endParaRPr>
        </a:p>
      </dgm:t>
    </dgm:pt>
    <dgm:pt modelId="{0EA5FA22-B427-48C6-A426-D55565CCB36F}" type="parTrans" cxnId="{1C10B1AA-C173-4B4F-8380-B5F03FC969D3}">
      <dgm:prSet/>
      <dgm:spPr/>
      <dgm:t>
        <a:bodyPr/>
        <a:lstStyle/>
        <a:p>
          <a:endParaRPr lang="es-MX"/>
        </a:p>
      </dgm:t>
    </dgm:pt>
    <dgm:pt modelId="{C3A8129D-AE0A-4932-87F5-54E9A66DDD37}" type="sibTrans" cxnId="{1C10B1AA-C173-4B4F-8380-B5F03FC969D3}">
      <dgm:prSet/>
      <dgm:spPr/>
      <dgm:t>
        <a:bodyPr/>
        <a:lstStyle/>
        <a:p>
          <a:endParaRPr lang="es-MX"/>
        </a:p>
      </dgm:t>
    </dgm:pt>
    <dgm:pt modelId="{2D656791-94CC-48A1-8104-540E582CAA49}">
      <dgm:prSet custT="1"/>
      <dgm:spPr/>
      <dgm:t>
        <a:bodyPr/>
        <a:lstStyle/>
        <a:p>
          <a:pPr rtl="0"/>
          <a:endParaRPr lang="es-MX" sz="1600" b="1" dirty="0">
            <a:solidFill>
              <a:srgbClr val="7030A0"/>
            </a:solidFill>
          </a:endParaRPr>
        </a:p>
      </dgm:t>
    </dgm:pt>
    <dgm:pt modelId="{F088EB5D-8CCD-4078-B3E2-EAECAB38321B}" type="sibTrans" cxnId="{10F15C62-F08C-4596-B1F9-B8C0AB06350E}">
      <dgm:prSet/>
      <dgm:spPr/>
      <dgm:t>
        <a:bodyPr/>
        <a:lstStyle/>
        <a:p>
          <a:endParaRPr lang="es-MX" sz="2000" b="1"/>
        </a:p>
      </dgm:t>
    </dgm:pt>
    <dgm:pt modelId="{FF8C7958-D405-4B00-9837-5C57D7911FF3}" type="parTrans" cxnId="{10F15C62-F08C-4596-B1F9-B8C0AB06350E}">
      <dgm:prSet/>
      <dgm:spPr/>
      <dgm:t>
        <a:bodyPr/>
        <a:lstStyle/>
        <a:p>
          <a:endParaRPr lang="es-MX" sz="2000" b="1"/>
        </a:p>
      </dgm:t>
    </dgm:pt>
    <dgm:pt modelId="{D30F5F70-9218-446B-82D0-50A0E0A5782F}" type="pres">
      <dgm:prSet presAssocID="{AA1840BD-918F-48F7-BBE3-AF848A80EBC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BBCA150-E8A4-4448-951E-D290FF9EA9E8}" type="pres">
      <dgm:prSet presAssocID="{E558A395-6D5B-4598-A0FF-7F317C4B37F1}" presName="parentText" presStyleLbl="node1" presStyleIdx="0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1CF1D8C-4C3B-4DAD-9ABE-290230A7E525}" type="pres">
      <dgm:prSet presAssocID="{2F39EDFE-2D45-464E-8FDA-E20A1D3A1258}" presName="spacer" presStyleCnt="0"/>
      <dgm:spPr/>
      <dgm:t>
        <a:bodyPr/>
        <a:lstStyle/>
        <a:p>
          <a:endParaRPr lang="es-MX"/>
        </a:p>
      </dgm:t>
    </dgm:pt>
    <dgm:pt modelId="{8647BF0A-FFAD-48B1-86DF-F114AA412E26}" type="pres">
      <dgm:prSet presAssocID="{79D0079D-B96A-40D9-8B7A-3A2FB73782AD}" presName="parentText" presStyleLbl="node1" presStyleIdx="1" presStyleCnt="15" custLinFactY="106011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29AB03E-0B63-4B5F-A429-5B574BC3FA8F}" type="pres">
      <dgm:prSet presAssocID="{19D56317-4306-4C65-BA9B-E38C57E33A5C}" presName="spacer" presStyleCnt="0"/>
      <dgm:spPr/>
      <dgm:t>
        <a:bodyPr/>
        <a:lstStyle/>
        <a:p>
          <a:endParaRPr lang="es-MX"/>
        </a:p>
      </dgm:t>
    </dgm:pt>
    <dgm:pt modelId="{37A1A999-C7B0-46D5-862C-B92A741B6ACF}" type="pres">
      <dgm:prSet presAssocID="{D3056131-4BD9-4F51-9622-247DA7D35B4B}" presName="parentText" presStyleLbl="node1" presStyleIdx="2" presStyleCnt="15" custLinFactY="101346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56C364E-1486-4FDB-B420-17F3752D4701}" type="pres">
      <dgm:prSet presAssocID="{3CC60ABC-522F-4DF9-A2D2-0BA038BDB663}" presName="spacer" presStyleCnt="0"/>
      <dgm:spPr/>
      <dgm:t>
        <a:bodyPr/>
        <a:lstStyle/>
        <a:p>
          <a:endParaRPr lang="es-MX"/>
        </a:p>
      </dgm:t>
    </dgm:pt>
    <dgm:pt modelId="{45A4CC3D-2DE2-4D85-B63D-6C2FE4A38610}" type="pres">
      <dgm:prSet presAssocID="{211D9064-B3DF-412B-B96E-2B0B8FBA9549}" presName="parentText" presStyleLbl="node1" presStyleIdx="3" presStyleCnt="15" custLinFactY="268461" custLinFactNeighborY="3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8A9D69D-FCCA-4372-871B-F0ECB918CA5F}" type="pres">
      <dgm:prSet presAssocID="{3D2949A6-81F4-4753-8E5D-27A1B3F74361}" presName="spacer" presStyleCnt="0"/>
      <dgm:spPr/>
      <dgm:t>
        <a:bodyPr/>
        <a:lstStyle/>
        <a:p>
          <a:endParaRPr lang="es-MX"/>
        </a:p>
      </dgm:t>
    </dgm:pt>
    <dgm:pt modelId="{101AA92B-6F57-4107-AAA6-752E7BF6A90B}" type="pres">
      <dgm:prSet presAssocID="{6D2A4CE5-7DAD-481E-A0A8-AE45F608AFAB}" presName="parentText" presStyleLbl="node1" presStyleIdx="4" presStyleCnt="15" custLinFactY="255980" custLinFactNeighborY="3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29B9E60-FCF9-4DEB-A9AC-1EF0D766F3B0}" type="pres">
      <dgm:prSet presAssocID="{17800F6B-164F-4D3D-BB08-F3342FDBC7B4}" presName="spacer" presStyleCnt="0"/>
      <dgm:spPr/>
      <dgm:t>
        <a:bodyPr/>
        <a:lstStyle/>
        <a:p>
          <a:endParaRPr lang="es-MX"/>
        </a:p>
      </dgm:t>
    </dgm:pt>
    <dgm:pt modelId="{1C51D441-70A3-4244-B314-8BA624541587}" type="pres">
      <dgm:prSet presAssocID="{ECBFB329-6BF5-4BCD-A982-0CD4493CA787}" presName="parentText" presStyleLbl="node1" presStyleIdx="5" presStyleCnt="15" custLinFactY="243499" custLinFactNeighborY="3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4A4A6B3-9A6C-41C8-8A7D-03031A2945B3}" type="pres">
      <dgm:prSet presAssocID="{4F366453-FAEF-458F-B8F4-229B3542CB6A}" presName="spacer" presStyleCnt="0"/>
      <dgm:spPr/>
      <dgm:t>
        <a:bodyPr/>
        <a:lstStyle/>
        <a:p>
          <a:endParaRPr lang="es-MX"/>
        </a:p>
      </dgm:t>
    </dgm:pt>
    <dgm:pt modelId="{36276C57-230B-4ADB-819E-B2EC7C7291EF}" type="pres">
      <dgm:prSet presAssocID="{0CBFACDF-BAAC-469C-9FC6-110FC5255784}" presName="parentText" presStyleLbl="node1" presStyleIdx="6" presStyleCnt="15" custLinFactY="231018" custLinFactNeighborY="3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56A6E90-0EA2-4758-8A52-0EA4E8C62585}" type="pres">
      <dgm:prSet presAssocID="{34891E00-396A-40E8-ADC4-465893066E02}" presName="spacer" presStyleCnt="0"/>
      <dgm:spPr/>
      <dgm:t>
        <a:bodyPr/>
        <a:lstStyle/>
        <a:p>
          <a:endParaRPr lang="es-MX"/>
        </a:p>
      </dgm:t>
    </dgm:pt>
    <dgm:pt modelId="{A520006B-D8FC-47A0-ADED-913139624E0A}" type="pres">
      <dgm:prSet presAssocID="{2D656791-94CC-48A1-8104-540E582CAA49}" presName="parentText" presStyleLbl="node1" presStyleIdx="7" presStyleCnt="15" custLinFactY="563403" custLinFactNeighborX="65714" custLinFactNeighborY="6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49F38B1-AD82-4B6E-9AA2-26159F09AC17}" type="pres">
      <dgm:prSet presAssocID="{F088EB5D-8CCD-4078-B3E2-EAECAB38321B}" presName="spacer" presStyleCnt="0"/>
      <dgm:spPr/>
      <dgm:t>
        <a:bodyPr/>
        <a:lstStyle/>
        <a:p>
          <a:endParaRPr lang="es-MX"/>
        </a:p>
      </dgm:t>
    </dgm:pt>
    <dgm:pt modelId="{7DB7ED4E-2523-4A5C-89B6-7813BDBDF6DF}" type="pres">
      <dgm:prSet presAssocID="{8FFACC80-4F60-42CC-8AD5-57C9BA9FE5E8}" presName="parentText" presStyleLbl="node1" presStyleIdx="8" presStyleCnt="15" custLinFactY="298133" custLinFactNeighborY="3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FFE9427-B83F-4E97-B4D3-A87B867EA30C}" type="pres">
      <dgm:prSet presAssocID="{8E4F1FF2-29AC-40AD-93B0-7A1D4542FB7A}" presName="spacer" presStyleCnt="0"/>
      <dgm:spPr/>
      <dgm:t>
        <a:bodyPr/>
        <a:lstStyle/>
        <a:p>
          <a:endParaRPr lang="es-MX"/>
        </a:p>
      </dgm:t>
    </dgm:pt>
    <dgm:pt modelId="{8EEA510B-5535-42DC-9FDA-D56FE84A1081}" type="pres">
      <dgm:prSet presAssocID="{7C1D16C7-878B-48FF-A554-18BB4C697917}" presName="parentText" presStyleLbl="node1" presStyleIdx="9" presStyleCnt="15" custLinFactY="-414500" custLinFactNeighborY="-5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0797700-5956-4575-9B89-EC21111C01F7}" type="pres">
      <dgm:prSet presAssocID="{20CE4179-4CDC-4F45-B6A5-6F48B4A590F7}" presName="spacer" presStyleCnt="0"/>
      <dgm:spPr/>
      <dgm:t>
        <a:bodyPr/>
        <a:lstStyle/>
        <a:p>
          <a:endParaRPr lang="es-MX"/>
        </a:p>
      </dgm:t>
    </dgm:pt>
    <dgm:pt modelId="{A66B7D31-0C00-4B2E-BEB5-022418A642BC}" type="pres">
      <dgm:prSet presAssocID="{12E80C85-E292-443C-91F7-4268235B9405}" presName="parentText" presStyleLbl="node1" presStyleIdx="10" presStyleCnt="15" custLinFactY="-602019" custLinFactNeighborY="-7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640EE50-E531-495F-A5CD-5BC21ABABF78}" type="pres">
      <dgm:prSet presAssocID="{4C6A732D-6818-46AB-BB4D-B7792ACFE86D}" presName="spacer" presStyleCnt="0"/>
      <dgm:spPr/>
      <dgm:t>
        <a:bodyPr/>
        <a:lstStyle/>
        <a:p>
          <a:endParaRPr lang="es-MX"/>
        </a:p>
      </dgm:t>
    </dgm:pt>
    <dgm:pt modelId="{ABE83FDC-9FFE-4E2C-831F-3EE64616875E}" type="pres">
      <dgm:prSet presAssocID="{A70AD2E7-0287-4CEE-AF00-B2B5D23980F1}" presName="parentText" presStyleLbl="node1" presStyleIdx="11" presStyleCnt="15" custLinFactY="7954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D04C072-7BEE-4436-B4B7-3BCADCF4BFB0}" type="pres">
      <dgm:prSet presAssocID="{F4E9F720-B083-47F8-B3E8-2E536EA0A071}" presName="spacer" presStyleCnt="0"/>
      <dgm:spPr/>
      <dgm:t>
        <a:bodyPr/>
        <a:lstStyle/>
        <a:p>
          <a:endParaRPr lang="es-MX"/>
        </a:p>
      </dgm:t>
    </dgm:pt>
    <dgm:pt modelId="{872654A4-2D2C-4C3B-A48E-B28704F9B780}" type="pres">
      <dgm:prSet presAssocID="{7793AA92-715A-4FC3-8481-B25213CEBC2D}" presName="parentText" presStyleLbl="node1" presStyleIdx="12" presStyleCnt="15" custLinFactY="-276904" custLinFactNeighborY="-3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FE9FCCA-24BB-4BAB-9E28-6996EB6E03EA}" type="pres">
      <dgm:prSet presAssocID="{6C398A28-E501-4BCC-8438-0F4A90E5B948}" presName="spacer" presStyleCnt="0"/>
      <dgm:spPr/>
    </dgm:pt>
    <dgm:pt modelId="{13714B19-B579-400E-A28A-A2FEE44A917A}" type="pres">
      <dgm:prSet presAssocID="{7DA292D2-B6E8-424F-96B3-8248D2B51024}" presName="parentText" presStyleLbl="node1" presStyleIdx="13" presStyleCnt="15" custLinFactY="-1198209" custLinFactNeighborY="-12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CDC9814-27C9-44B7-BB7A-984CFB4D3579}" type="pres">
      <dgm:prSet presAssocID="{63925000-C698-4012-8B06-4DEDEE557206}" presName="spacer" presStyleCnt="0"/>
      <dgm:spPr/>
    </dgm:pt>
    <dgm:pt modelId="{5D90869A-9610-4C1B-B89F-F50251824DED}" type="pres">
      <dgm:prSet presAssocID="{EC6C526C-6DD7-4241-8E18-F44A19F59235}" presName="parentText" presStyleLbl="node1" presStyleIdx="14" presStyleCnt="15" custLinFactY="-387472" custLinFactNeighborY="-4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FEFC3C7-23F5-40DA-A022-F29F2C97E743}" type="presOf" srcId="{211D9064-B3DF-412B-B96E-2B0B8FBA9549}" destId="{45A4CC3D-2DE2-4D85-B63D-6C2FE4A38610}" srcOrd="0" destOrd="0" presId="urn:microsoft.com/office/officeart/2005/8/layout/vList2"/>
    <dgm:cxn modelId="{5E36B254-7BBA-4ED4-8562-1126AA3ED38C}" type="presOf" srcId="{7793AA92-715A-4FC3-8481-B25213CEBC2D}" destId="{872654A4-2D2C-4C3B-A48E-B28704F9B780}" srcOrd="0" destOrd="0" presId="urn:microsoft.com/office/officeart/2005/8/layout/vList2"/>
    <dgm:cxn modelId="{04CEA0A0-1D38-494D-92BC-28036F3BF4CD}" srcId="{AA1840BD-918F-48F7-BBE3-AF848A80EBC4}" destId="{0CBFACDF-BAAC-469C-9FC6-110FC5255784}" srcOrd="6" destOrd="0" parTransId="{9F0D9E45-539A-470F-984C-BFE1CECED2AA}" sibTransId="{34891E00-396A-40E8-ADC4-465893066E02}"/>
    <dgm:cxn modelId="{1C10B1AA-C173-4B4F-8380-B5F03FC969D3}" srcId="{AA1840BD-918F-48F7-BBE3-AF848A80EBC4}" destId="{EC6C526C-6DD7-4241-8E18-F44A19F59235}" srcOrd="14" destOrd="0" parTransId="{0EA5FA22-B427-48C6-A426-D55565CCB36F}" sibTransId="{C3A8129D-AE0A-4932-87F5-54E9A66DDD37}"/>
    <dgm:cxn modelId="{B90E9FE1-8678-475E-933D-243D6BFFF9D5}" srcId="{AA1840BD-918F-48F7-BBE3-AF848A80EBC4}" destId="{D3056131-4BD9-4F51-9622-247DA7D35B4B}" srcOrd="2" destOrd="0" parTransId="{B470FD63-0EC1-495C-A788-01457E5C3261}" sibTransId="{3CC60ABC-522F-4DF9-A2D2-0BA038BDB663}"/>
    <dgm:cxn modelId="{568E0895-0BDD-444B-A728-2953B45139CD}" type="presOf" srcId="{D3056131-4BD9-4F51-9622-247DA7D35B4B}" destId="{37A1A999-C7B0-46D5-862C-B92A741B6ACF}" srcOrd="0" destOrd="0" presId="urn:microsoft.com/office/officeart/2005/8/layout/vList2"/>
    <dgm:cxn modelId="{0CACCB55-EE06-4876-9FB5-A28F3C8C09CC}" srcId="{AA1840BD-918F-48F7-BBE3-AF848A80EBC4}" destId="{8FFACC80-4F60-42CC-8AD5-57C9BA9FE5E8}" srcOrd="8" destOrd="0" parTransId="{DF59D3B0-15F1-4F7F-929B-705ED3EC637E}" sibTransId="{8E4F1FF2-29AC-40AD-93B0-7A1D4542FB7A}"/>
    <dgm:cxn modelId="{5B5B56D2-35BF-42EA-AD9C-09A12D965D4E}" srcId="{AA1840BD-918F-48F7-BBE3-AF848A80EBC4}" destId="{6D2A4CE5-7DAD-481E-A0A8-AE45F608AFAB}" srcOrd="4" destOrd="0" parTransId="{E3B2919E-5BF7-49D5-B5BC-27178189AD2A}" sibTransId="{17800F6B-164F-4D3D-BB08-F3342FDBC7B4}"/>
    <dgm:cxn modelId="{57E5530F-A3D7-49A6-8DD4-44E7D6BA4345}" type="presOf" srcId="{2D656791-94CC-48A1-8104-540E582CAA49}" destId="{A520006B-D8FC-47A0-ADED-913139624E0A}" srcOrd="0" destOrd="0" presId="urn:microsoft.com/office/officeart/2005/8/layout/vList2"/>
    <dgm:cxn modelId="{FB454D78-8134-4CAA-A779-BBBA13D1F19E}" srcId="{AA1840BD-918F-48F7-BBE3-AF848A80EBC4}" destId="{7DA292D2-B6E8-424F-96B3-8248D2B51024}" srcOrd="13" destOrd="0" parTransId="{68E9E4B9-D2DD-4A3E-BBE8-71081D17135E}" sibTransId="{63925000-C698-4012-8B06-4DEDEE557206}"/>
    <dgm:cxn modelId="{CB2DE920-F63F-4B84-A910-3311B24432CA}" type="presOf" srcId="{EC6C526C-6DD7-4241-8E18-F44A19F59235}" destId="{5D90869A-9610-4C1B-B89F-F50251824DED}" srcOrd="0" destOrd="0" presId="urn:microsoft.com/office/officeart/2005/8/layout/vList2"/>
    <dgm:cxn modelId="{6FFDEDAD-8799-4B7E-8A26-8B6EB3432772}" type="presOf" srcId="{79D0079D-B96A-40D9-8B7A-3A2FB73782AD}" destId="{8647BF0A-FFAD-48B1-86DF-F114AA412E26}" srcOrd="0" destOrd="0" presId="urn:microsoft.com/office/officeart/2005/8/layout/vList2"/>
    <dgm:cxn modelId="{10F15C62-F08C-4596-B1F9-B8C0AB06350E}" srcId="{AA1840BD-918F-48F7-BBE3-AF848A80EBC4}" destId="{2D656791-94CC-48A1-8104-540E582CAA49}" srcOrd="7" destOrd="0" parTransId="{FF8C7958-D405-4B00-9837-5C57D7911FF3}" sibTransId="{F088EB5D-8CCD-4078-B3E2-EAECAB38321B}"/>
    <dgm:cxn modelId="{E35F6A32-18F0-47D7-8FBC-E75B97B0EF51}" srcId="{AA1840BD-918F-48F7-BBE3-AF848A80EBC4}" destId="{7C1D16C7-878B-48FF-A554-18BB4C697917}" srcOrd="9" destOrd="0" parTransId="{73803902-A5EE-4574-B3D1-3C22507D5C3F}" sibTransId="{20CE4179-4CDC-4F45-B6A5-6F48B4A590F7}"/>
    <dgm:cxn modelId="{6113BE14-81C2-4CA1-8932-F4535A0BEA9D}" srcId="{AA1840BD-918F-48F7-BBE3-AF848A80EBC4}" destId="{ECBFB329-6BF5-4BCD-A982-0CD4493CA787}" srcOrd="5" destOrd="0" parTransId="{76CE5473-C21C-4858-A773-B0252224C913}" sibTransId="{4F366453-FAEF-458F-B8F4-229B3542CB6A}"/>
    <dgm:cxn modelId="{C2280203-B52D-42F6-8095-0A9515CD4696}" type="presOf" srcId="{E558A395-6D5B-4598-A0FF-7F317C4B37F1}" destId="{9BBCA150-E8A4-4448-951E-D290FF9EA9E8}" srcOrd="0" destOrd="0" presId="urn:microsoft.com/office/officeart/2005/8/layout/vList2"/>
    <dgm:cxn modelId="{F1B0545A-19D4-4A03-A258-59B271F30C96}" srcId="{AA1840BD-918F-48F7-BBE3-AF848A80EBC4}" destId="{7793AA92-715A-4FC3-8481-B25213CEBC2D}" srcOrd="12" destOrd="0" parTransId="{0DE62436-92EC-44CB-8803-E0223F23039D}" sibTransId="{6C398A28-E501-4BCC-8438-0F4A90E5B948}"/>
    <dgm:cxn modelId="{21794340-06B4-42E7-A5A2-9BDD617E8CDE}" type="presOf" srcId="{0CBFACDF-BAAC-469C-9FC6-110FC5255784}" destId="{36276C57-230B-4ADB-819E-B2EC7C7291EF}" srcOrd="0" destOrd="0" presId="urn:microsoft.com/office/officeart/2005/8/layout/vList2"/>
    <dgm:cxn modelId="{99013213-16FA-4E82-B73C-70B93F3AD4FB}" srcId="{AA1840BD-918F-48F7-BBE3-AF848A80EBC4}" destId="{A70AD2E7-0287-4CEE-AF00-B2B5D23980F1}" srcOrd="11" destOrd="0" parTransId="{16D2330A-2E70-40D1-B546-FD7CF2226047}" sibTransId="{F4E9F720-B083-47F8-B3E8-2E536EA0A071}"/>
    <dgm:cxn modelId="{8C57CC8E-438D-4F8D-9DE9-3C91CE12C5D1}" type="presOf" srcId="{ECBFB329-6BF5-4BCD-A982-0CD4493CA787}" destId="{1C51D441-70A3-4244-B314-8BA624541587}" srcOrd="0" destOrd="0" presId="urn:microsoft.com/office/officeart/2005/8/layout/vList2"/>
    <dgm:cxn modelId="{2FC4E74A-CA73-42A8-B073-D79B867E2D12}" type="presOf" srcId="{7DA292D2-B6E8-424F-96B3-8248D2B51024}" destId="{13714B19-B579-400E-A28A-A2FEE44A917A}" srcOrd="0" destOrd="0" presId="urn:microsoft.com/office/officeart/2005/8/layout/vList2"/>
    <dgm:cxn modelId="{619CC407-3EA5-4D2D-A778-EAAD19852298}" srcId="{AA1840BD-918F-48F7-BBE3-AF848A80EBC4}" destId="{12E80C85-E292-443C-91F7-4268235B9405}" srcOrd="10" destOrd="0" parTransId="{FDB48C53-AC36-4811-B248-57CC2D66C77B}" sibTransId="{4C6A732D-6818-46AB-BB4D-B7792ACFE86D}"/>
    <dgm:cxn modelId="{6A2DC65A-3DC4-4A89-8E04-9514A3F17D49}" type="presOf" srcId="{6D2A4CE5-7DAD-481E-A0A8-AE45F608AFAB}" destId="{101AA92B-6F57-4107-AAA6-752E7BF6A90B}" srcOrd="0" destOrd="0" presId="urn:microsoft.com/office/officeart/2005/8/layout/vList2"/>
    <dgm:cxn modelId="{5973EC5F-3621-49E4-B953-F45EC72AC833}" type="presOf" srcId="{AA1840BD-918F-48F7-BBE3-AF848A80EBC4}" destId="{D30F5F70-9218-446B-82D0-50A0E0A5782F}" srcOrd="0" destOrd="0" presId="urn:microsoft.com/office/officeart/2005/8/layout/vList2"/>
    <dgm:cxn modelId="{45697B6F-C362-4550-8EE8-2E5744ED3756}" type="presOf" srcId="{7C1D16C7-878B-48FF-A554-18BB4C697917}" destId="{8EEA510B-5535-42DC-9FDA-D56FE84A1081}" srcOrd="0" destOrd="0" presId="urn:microsoft.com/office/officeart/2005/8/layout/vList2"/>
    <dgm:cxn modelId="{C340F68A-2462-4E66-900D-81ABB7C41736}" type="presOf" srcId="{8FFACC80-4F60-42CC-8AD5-57C9BA9FE5E8}" destId="{7DB7ED4E-2523-4A5C-89B6-7813BDBDF6DF}" srcOrd="0" destOrd="0" presId="urn:microsoft.com/office/officeart/2005/8/layout/vList2"/>
    <dgm:cxn modelId="{4263529B-E499-4163-A309-D4365FA60A89}" srcId="{AA1840BD-918F-48F7-BBE3-AF848A80EBC4}" destId="{79D0079D-B96A-40D9-8B7A-3A2FB73782AD}" srcOrd="1" destOrd="0" parTransId="{B54EF68F-74D9-4EE1-A22C-86A6F733331F}" sibTransId="{19D56317-4306-4C65-BA9B-E38C57E33A5C}"/>
    <dgm:cxn modelId="{555DEFCA-40BC-45A6-BEC4-EBC554DF7C89}" type="presOf" srcId="{12E80C85-E292-443C-91F7-4268235B9405}" destId="{A66B7D31-0C00-4B2E-BEB5-022418A642BC}" srcOrd="0" destOrd="0" presId="urn:microsoft.com/office/officeart/2005/8/layout/vList2"/>
    <dgm:cxn modelId="{66F6D43C-9558-4F69-96DB-4D9E5A2A139B}" type="presOf" srcId="{A70AD2E7-0287-4CEE-AF00-B2B5D23980F1}" destId="{ABE83FDC-9FFE-4E2C-831F-3EE64616875E}" srcOrd="0" destOrd="0" presId="urn:microsoft.com/office/officeart/2005/8/layout/vList2"/>
    <dgm:cxn modelId="{9DB52E0F-295B-4DFA-9266-6E499D3C65A6}" srcId="{AA1840BD-918F-48F7-BBE3-AF848A80EBC4}" destId="{E558A395-6D5B-4598-A0FF-7F317C4B37F1}" srcOrd="0" destOrd="0" parTransId="{414C3A2F-087C-42A5-B922-32B75BE172C8}" sibTransId="{2F39EDFE-2D45-464E-8FDA-E20A1D3A1258}"/>
    <dgm:cxn modelId="{1D257EAC-6B7B-457E-B0AD-A6F55C99AA30}" srcId="{AA1840BD-918F-48F7-BBE3-AF848A80EBC4}" destId="{211D9064-B3DF-412B-B96E-2B0B8FBA9549}" srcOrd="3" destOrd="0" parTransId="{0C27E307-FF2F-4B0F-8B0D-C3F003CF4028}" sibTransId="{3D2949A6-81F4-4753-8E5D-27A1B3F74361}"/>
    <dgm:cxn modelId="{09560210-01E3-449C-9629-B84365EC0890}" type="presParOf" srcId="{D30F5F70-9218-446B-82D0-50A0E0A5782F}" destId="{9BBCA150-E8A4-4448-951E-D290FF9EA9E8}" srcOrd="0" destOrd="0" presId="urn:microsoft.com/office/officeart/2005/8/layout/vList2"/>
    <dgm:cxn modelId="{25D0D063-C8BB-427D-A04A-2F62FF03EECE}" type="presParOf" srcId="{D30F5F70-9218-446B-82D0-50A0E0A5782F}" destId="{D1CF1D8C-4C3B-4DAD-9ABE-290230A7E525}" srcOrd="1" destOrd="0" presId="urn:microsoft.com/office/officeart/2005/8/layout/vList2"/>
    <dgm:cxn modelId="{5BC485B5-36E1-43DC-AA98-6CDF22EA978B}" type="presParOf" srcId="{D30F5F70-9218-446B-82D0-50A0E0A5782F}" destId="{8647BF0A-FFAD-48B1-86DF-F114AA412E26}" srcOrd="2" destOrd="0" presId="urn:microsoft.com/office/officeart/2005/8/layout/vList2"/>
    <dgm:cxn modelId="{20D68D13-38A6-4198-9883-D640D8ADDC89}" type="presParOf" srcId="{D30F5F70-9218-446B-82D0-50A0E0A5782F}" destId="{829AB03E-0B63-4B5F-A429-5B574BC3FA8F}" srcOrd="3" destOrd="0" presId="urn:microsoft.com/office/officeart/2005/8/layout/vList2"/>
    <dgm:cxn modelId="{14AE1433-C164-468E-B0CC-6A1D2C83724A}" type="presParOf" srcId="{D30F5F70-9218-446B-82D0-50A0E0A5782F}" destId="{37A1A999-C7B0-46D5-862C-B92A741B6ACF}" srcOrd="4" destOrd="0" presId="urn:microsoft.com/office/officeart/2005/8/layout/vList2"/>
    <dgm:cxn modelId="{44BD5FC1-86BA-49F6-9858-8FF3F176AD86}" type="presParOf" srcId="{D30F5F70-9218-446B-82D0-50A0E0A5782F}" destId="{256C364E-1486-4FDB-B420-17F3752D4701}" srcOrd="5" destOrd="0" presId="urn:microsoft.com/office/officeart/2005/8/layout/vList2"/>
    <dgm:cxn modelId="{9CF8E9EF-831B-4B7F-B6DA-210EF1FB49C4}" type="presParOf" srcId="{D30F5F70-9218-446B-82D0-50A0E0A5782F}" destId="{45A4CC3D-2DE2-4D85-B63D-6C2FE4A38610}" srcOrd="6" destOrd="0" presId="urn:microsoft.com/office/officeart/2005/8/layout/vList2"/>
    <dgm:cxn modelId="{B9791B30-7B8F-45A3-95C6-092A305026ED}" type="presParOf" srcId="{D30F5F70-9218-446B-82D0-50A0E0A5782F}" destId="{68A9D69D-FCCA-4372-871B-F0ECB918CA5F}" srcOrd="7" destOrd="0" presId="urn:microsoft.com/office/officeart/2005/8/layout/vList2"/>
    <dgm:cxn modelId="{21F4E08D-04F4-4DA5-B627-5282709874D9}" type="presParOf" srcId="{D30F5F70-9218-446B-82D0-50A0E0A5782F}" destId="{101AA92B-6F57-4107-AAA6-752E7BF6A90B}" srcOrd="8" destOrd="0" presId="urn:microsoft.com/office/officeart/2005/8/layout/vList2"/>
    <dgm:cxn modelId="{844A5022-572D-4BC2-8878-23149A644714}" type="presParOf" srcId="{D30F5F70-9218-446B-82D0-50A0E0A5782F}" destId="{829B9E60-FCF9-4DEB-A9AC-1EF0D766F3B0}" srcOrd="9" destOrd="0" presId="urn:microsoft.com/office/officeart/2005/8/layout/vList2"/>
    <dgm:cxn modelId="{DACEFB38-D4C2-4361-817B-DB649E511528}" type="presParOf" srcId="{D30F5F70-9218-446B-82D0-50A0E0A5782F}" destId="{1C51D441-70A3-4244-B314-8BA624541587}" srcOrd="10" destOrd="0" presId="urn:microsoft.com/office/officeart/2005/8/layout/vList2"/>
    <dgm:cxn modelId="{F5C45076-0776-412B-8407-07B80AA50940}" type="presParOf" srcId="{D30F5F70-9218-446B-82D0-50A0E0A5782F}" destId="{74A4A6B3-9A6C-41C8-8A7D-03031A2945B3}" srcOrd="11" destOrd="0" presId="urn:microsoft.com/office/officeart/2005/8/layout/vList2"/>
    <dgm:cxn modelId="{6AD8C51D-9C7D-481E-A335-15568EF74075}" type="presParOf" srcId="{D30F5F70-9218-446B-82D0-50A0E0A5782F}" destId="{36276C57-230B-4ADB-819E-B2EC7C7291EF}" srcOrd="12" destOrd="0" presId="urn:microsoft.com/office/officeart/2005/8/layout/vList2"/>
    <dgm:cxn modelId="{3E2B65A4-963F-4BC1-9404-EC15F2B5C8F1}" type="presParOf" srcId="{D30F5F70-9218-446B-82D0-50A0E0A5782F}" destId="{156A6E90-0EA2-4758-8A52-0EA4E8C62585}" srcOrd="13" destOrd="0" presId="urn:microsoft.com/office/officeart/2005/8/layout/vList2"/>
    <dgm:cxn modelId="{CD317C68-983A-4827-B2EF-203F9975AD33}" type="presParOf" srcId="{D30F5F70-9218-446B-82D0-50A0E0A5782F}" destId="{A520006B-D8FC-47A0-ADED-913139624E0A}" srcOrd="14" destOrd="0" presId="urn:microsoft.com/office/officeart/2005/8/layout/vList2"/>
    <dgm:cxn modelId="{73D3092B-E1E4-429D-8803-D718A433511B}" type="presParOf" srcId="{D30F5F70-9218-446B-82D0-50A0E0A5782F}" destId="{549F38B1-AD82-4B6E-9AA2-26159F09AC17}" srcOrd="15" destOrd="0" presId="urn:microsoft.com/office/officeart/2005/8/layout/vList2"/>
    <dgm:cxn modelId="{B0DE17A8-9E45-4532-909D-06B7CDB6E74B}" type="presParOf" srcId="{D30F5F70-9218-446B-82D0-50A0E0A5782F}" destId="{7DB7ED4E-2523-4A5C-89B6-7813BDBDF6DF}" srcOrd="16" destOrd="0" presId="urn:microsoft.com/office/officeart/2005/8/layout/vList2"/>
    <dgm:cxn modelId="{31C90117-A76E-47B0-BF7F-6E15C1F9DF83}" type="presParOf" srcId="{D30F5F70-9218-446B-82D0-50A0E0A5782F}" destId="{5FFE9427-B83F-4E97-B4D3-A87B867EA30C}" srcOrd="17" destOrd="0" presId="urn:microsoft.com/office/officeart/2005/8/layout/vList2"/>
    <dgm:cxn modelId="{0DE123AC-18EB-429E-A5CB-DC15D0CDFF45}" type="presParOf" srcId="{D30F5F70-9218-446B-82D0-50A0E0A5782F}" destId="{8EEA510B-5535-42DC-9FDA-D56FE84A1081}" srcOrd="18" destOrd="0" presId="urn:microsoft.com/office/officeart/2005/8/layout/vList2"/>
    <dgm:cxn modelId="{5A3F6302-2FBC-466B-914E-6AB3C8B65CE7}" type="presParOf" srcId="{D30F5F70-9218-446B-82D0-50A0E0A5782F}" destId="{00797700-5956-4575-9B89-EC21111C01F7}" srcOrd="19" destOrd="0" presId="urn:microsoft.com/office/officeart/2005/8/layout/vList2"/>
    <dgm:cxn modelId="{26C7821C-208D-41B2-9DEC-C073145C4A39}" type="presParOf" srcId="{D30F5F70-9218-446B-82D0-50A0E0A5782F}" destId="{A66B7D31-0C00-4B2E-BEB5-022418A642BC}" srcOrd="20" destOrd="0" presId="urn:microsoft.com/office/officeart/2005/8/layout/vList2"/>
    <dgm:cxn modelId="{6C80E2B4-B2FC-4014-998D-14EDF7C50B8E}" type="presParOf" srcId="{D30F5F70-9218-446B-82D0-50A0E0A5782F}" destId="{B640EE50-E531-495F-A5CD-5BC21ABABF78}" srcOrd="21" destOrd="0" presId="urn:microsoft.com/office/officeart/2005/8/layout/vList2"/>
    <dgm:cxn modelId="{ADDE38A8-FF21-4B40-9FA6-6861006EA64E}" type="presParOf" srcId="{D30F5F70-9218-446B-82D0-50A0E0A5782F}" destId="{ABE83FDC-9FFE-4E2C-831F-3EE64616875E}" srcOrd="22" destOrd="0" presId="urn:microsoft.com/office/officeart/2005/8/layout/vList2"/>
    <dgm:cxn modelId="{8ADA21F8-C6A1-4528-B6D2-D0443853C3CC}" type="presParOf" srcId="{D30F5F70-9218-446B-82D0-50A0E0A5782F}" destId="{ED04C072-7BEE-4436-B4B7-3BCADCF4BFB0}" srcOrd="23" destOrd="0" presId="urn:microsoft.com/office/officeart/2005/8/layout/vList2"/>
    <dgm:cxn modelId="{2F39AF28-0389-45D1-9CD4-1744837E4872}" type="presParOf" srcId="{D30F5F70-9218-446B-82D0-50A0E0A5782F}" destId="{872654A4-2D2C-4C3B-A48E-B28704F9B780}" srcOrd="24" destOrd="0" presId="urn:microsoft.com/office/officeart/2005/8/layout/vList2"/>
    <dgm:cxn modelId="{4579D229-DF96-43E7-B429-057C9C7669E6}" type="presParOf" srcId="{D30F5F70-9218-446B-82D0-50A0E0A5782F}" destId="{5FE9FCCA-24BB-4BAB-9E28-6996EB6E03EA}" srcOrd="25" destOrd="0" presId="urn:microsoft.com/office/officeart/2005/8/layout/vList2"/>
    <dgm:cxn modelId="{1E1B76E9-B69A-4B87-A529-2AAC41C3DE44}" type="presParOf" srcId="{D30F5F70-9218-446B-82D0-50A0E0A5782F}" destId="{13714B19-B579-400E-A28A-A2FEE44A917A}" srcOrd="26" destOrd="0" presId="urn:microsoft.com/office/officeart/2005/8/layout/vList2"/>
    <dgm:cxn modelId="{D4FC0789-79E7-4607-A006-5239E46B63F9}" type="presParOf" srcId="{D30F5F70-9218-446B-82D0-50A0E0A5782F}" destId="{0CDC9814-27C9-44B7-BB7A-984CFB4D3579}" srcOrd="27" destOrd="0" presId="urn:microsoft.com/office/officeart/2005/8/layout/vList2"/>
    <dgm:cxn modelId="{35D99A4F-08BC-4C3B-821B-08F63C697C7A}" type="presParOf" srcId="{D30F5F70-9218-446B-82D0-50A0E0A5782F}" destId="{5D90869A-9610-4C1B-B89F-F50251824DED}" srcOrd="2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E59E53-087E-48A5-8028-F909F89867D9}" type="doc">
      <dgm:prSet loTypeId="urn:diagrams.loki3.com/BracketList+Icon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B4DD16F-5F4C-4F1B-97C3-BA6BE32904BA}">
      <dgm:prSet phldrT="[Texto]" custT="1"/>
      <dgm:spPr/>
      <dgm:t>
        <a:bodyPr/>
        <a:lstStyle/>
        <a:p>
          <a:r>
            <a:rPr lang="es-MX" sz="1800" dirty="0" smtClean="0"/>
            <a:t>Taller de Equipo Geodésico</a:t>
          </a:r>
          <a:endParaRPr lang="es-MX" sz="1800" dirty="0"/>
        </a:p>
      </dgm:t>
    </dgm:pt>
    <dgm:pt modelId="{19AFE35B-FE00-4BF6-8569-85796F6F9304}" type="parTrans" cxnId="{B6AADF1B-CF18-49DD-8E49-106CBBE93B6A}">
      <dgm:prSet/>
      <dgm:spPr/>
      <dgm:t>
        <a:bodyPr/>
        <a:lstStyle/>
        <a:p>
          <a:endParaRPr lang="es-MX"/>
        </a:p>
      </dgm:t>
    </dgm:pt>
    <dgm:pt modelId="{3DDC79DB-546E-4157-9111-733130B699EC}" type="sibTrans" cxnId="{B6AADF1B-CF18-49DD-8E49-106CBBE93B6A}">
      <dgm:prSet/>
      <dgm:spPr/>
      <dgm:t>
        <a:bodyPr/>
        <a:lstStyle/>
        <a:p>
          <a:endParaRPr lang="es-MX"/>
        </a:p>
      </dgm:t>
    </dgm:pt>
    <dgm:pt modelId="{8B9740D8-431C-4A34-AB5D-D8565510B70F}">
      <dgm:prSet phldrT="[Texto]" phldr="1"/>
      <dgm:spPr/>
      <dgm:t>
        <a:bodyPr/>
        <a:lstStyle/>
        <a:p>
          <a:endParaRPr lang="es-MX" dirty="0"/>
        </a:p>
      </dgm:t>
    </dgm:pt>
    <dgm:pt modelId="{A3B2899C-25A5-463A-8569-922910718025}" type="parTrans" cxnId="{2E2F2236-0627-4F15-8936-18BF8093FAA1}">
      <dgm:prSet/>
      <dgm:spPr/>
      <dgm:t>
        <a:bodyPr/>
        <a:lstStyle/>
        <a:p>
          <a:endParaRPr lang="es-MX"/>
        </a:p>
      </dgm:t>
    </dgm:pt>
    <dgm:pt modelId="{908C1584-25E3-4820-A96B-B7853758AB41}" type="sibTrans" cxnId="{2E2F2236-0627-4F15-8936-18BF8093FAA1}">
      <dgm:prSet/>
      <dgm:spPr/>
      <dgm:t>
        <a:bodyPr/>
        <a:lstStyle/>
        <a:p>
          <a:endParaRPr lang="es-MX"/>
        </a:p>
      </dgm:t>
    </dgm:pt>
    <dgm:pt modelId="{85066E5B-B4C7-4E5C-9C32-9AE419061FA3}">
      <dgm:prSet phldrT="[Texto]" custT="1"/>
      <dgm:spPr/>
      <dgm:t>
        <a:bodyPr/>
        <a:lstStyle/>
        <a:p>
          <a:r>
            <a:rPr lang="es-MX" sz="1800" dirty="0" smtClean="0"/>
            <a:t>Taller de Mapa de Cobertura de Suelo</a:t>
          </a:r>
          <a:endParaRPr lang="es-MX" sz="1800" dirty="0"/>
        </a:p>
      </dgm:t>
    </dgm:pt>
    <dgm:pt modelId="{56080EA6-6264-4386-AF79-BDFB480EDD52}" type="parTrans" cxnId="{93ECC2DD-BBC9-48EF-AE57-D95C456362A8}">
      <dgm:prSet/>
      <dgm:spPr/>
      <dgm:t>
        <a:bodyPr/>
        <a:lstStyle/>
        <a:p>
          <a:endParaRPr lang="es-MX"/>
        </a:p>
      </dgm:t>
    </dgm:pt>
    <dgm:pt modelId="{1F01F1D0-B17B-43A1-AE11-E6599F64468D}" type="sibTrans" cxnId="{93ECC2DD-BBC9-48EF-AE57-D95C456362A8}">
      <dgm:prSet/>
      <dgm:spPr/>
      <dgm:t>
        <a:bodyPr/>
        <a:lstStyle/>
        <a:p>
          <a:endParaRPr lang="es-MX"/>
        </a:p>
      </dgm:t>
    </dgm:pt>
    <dgm:pt modelId="{23455591-F103-43B2-9EF8-F4735FF4A521}">
      <dgm:prSet phldrT="[Texto]" phldr="1"/>
      <dgm:spPr/>
      <dgm:t>
        <a:bodyPr/>
        <a:lstStyle/>
        <a:p>
          <a:endParaRPr lang="es-MX" dirty="0"/>
        </a:p>
      </dgm:t>
    </dgm:pt>
    <dgm:pt modelId="{EBCD721A-3858-468E-9AA7-24FB69AC3057}" type="sibTrans" cxnId="{F525EBB9-20BB-41F5-85C8-D35457CC3B8B}">
      <dgm:prSet/>
      <dgm:spPr/>
      <dgm:t>
        <a:bodyPr/>
        <a:lstStyle/>
        <a:p>
          <a:endParaRPr lang="es-MX"/>
        </a:p>
      </dgm:t>
    </dgm:pt>
    <dgm:pt modelId="{F64B5EFF-F227-4A71-ABA0-3295470818A1}" type="parTrans" cxnId="{F525EBB9-20BB-41F5-85C8-D35457CC3B8B}">
      <dgm:prSet/>
      <dgm:spPr/>
      <dgm:t>
        <a:bodyPr/>
        <a:lstStyle/>
        <a:p>
          <a:endParaRPr lang="es-MX"/>
        </a:p>
      </dgm:t>
    </dgm:pt>
    <dgm:pt modelId="{CDAAEAA6-41E6-4F0E-93A6-A4CA5B2EF551}" type="pres">
      <dgm:prSet presAssocID="{A8E59E53-087E-48A5-8028-F909F89867D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9CB6D08-E75B-4586-A045-2FCD15129DF6}" type="pres">
      <dgm:prSet presAssocID="{23455591-F103-43B2-9EF8-F4735FF4A521}" presName="linNode" presStyleCnt="0"/>
      <dgm:spPr/>
    </dgm:pt>
    <dgm:pt modelId="{96CE89DE-78EA-4559-A805-ED4ACF84D563}" type="pres">
      <dgm:prSet presAssocID="{23455591-F103-43B2-9EF8-F4735FF4A521}" presName="parTx" presStyleLbl="revTx" presStyleIdx="0" presStyleCnt="2" custScaleX="3335" custScaleY="49446" custLinFactX="356109" custLinFactY="400000" custLinFactNeighborX="400000" custLinFactNeighborY="40849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463ABD2-1BC3-42D0-96F6-78986044696E}" type="pres">
      <dgm:prSet presAssocID="{23455591-F103-43B2-9EF8-F4735FF4A521}" presName="bracket" presStyleLbl="parChTrans1D1" presStyleIdx="0" presStyleCnt="2" custScaleX="70429" custScaleY="115723" custLinFactX="170399" custLinFactNeighborX="200000" custLinFactNeighborY="-34745"/>
      <dgm:spPr/>
    </dgm:pt>
    <dgm:pt modelId="{E947E1AD-BC94-42AC-9E65-051156823354}" type="pres">
      <dgm:prSet presAssocID="{23455591-F103-43B2-9EF8-F4735FF4A521}" presName="spH" presStyleCnt="0"/>
      <dgm:spPr/>
    </dgm:pt>
    <dgm:pt modelId="{AEA73FBA-AA59-40AB-95B0-EFCF5E37B489}" type="pres">
      <dgm:prSet presAssocID="{23455591-F103-43B2-9EF8-F4735FF4A521}" presName="desTx" presStyleLbl="node1" presStyleIdx="0" presStyleCnt="2" custScaleY="112010" custLinFactX="12629" custLinFactNeighborX="100000" custLinFactNeighborY="-4046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2AB41CA-1171-4C5C-AB1B-1C1362FFCA90}" type="pres">
      <dgm:prSet presAssocID="{EBCD721A-3858-468E-9AA7-24FB69AC3057}" presName="spV" presStyleCnt="0"/>
      <dgm:spPr/>
    </dgm:pt>
    <dgm:pt modelId="{E825DCAB-B7B8-4435-B6AB-03429552EF39}" type="pres">
      <dgm:prSet presAssocID="{8B9740D8-431C-4A34-AB5D-D8565510B70F}" presName="linNode" presStyleCnt="0"/>
      <dgm:spPr/>
    </dgm:pt>
    <dgm:pt modelId="{1B81F06E-3F2D-4487-B699-8C34D706D7FB}" type="pres">
      <dgm:prSet presAssocID="{8B9740D8-431C-4A34-AB5D-D8565510B70F}" presName="parTx" presStyleLbl="revTx" presStyleIdx="1" presStyleCnt="2" custFlipHor="1" custScaleX="3556" custLinFactX="315593" custLinFactY="300000" custLinFactNeighborX="400000" custLinFactNeighborY="33695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293388A-7262-43CD-97B3-F184B42B5A48}" type="pres">
      <dgm:prSet presAssocID="{8B9740D8-431C-4A34-AB5D-D8565510B70F}" presName="bracket" presStyleLbl="parChTrans1D1" presStyleIdx="1" presStyleCnt="2" custScaleX="48410" custScaleY="131805" custLinFactX="200000" custLinFactNeighborX="235269" custLinFactNeighborY="23542"/>
      <dgm:spPr/>
    </dgm:pt>
    <dgm:pt modelId="{EBF8E81D-9C6A-46A5-B237-5657CDC80934}" type="pres">
      <dgm:prSet presAssocID="{8B9740D8-431C-4A34-AB5D-D8565510B70F}" presName="spH" presStyleCnt="0"/>
      <dgm:spPr/>
    </dgm:pt>
    <dgm:pt modelId="{AE66ECA3-3055-4325-B517-746AF07E3F9C}" type="pres">
      <dgm:prSet presAssocID="{8B9740D8-431C-4A34-AB5D-D8565510B70F}" presName="desTx" presStyleLbl="node1" presStyleIdx="1" presStyleCnt="2" custScaleY="122126" custLinFactX="17276" custLinFactNeighborX="100000" custLinFactNeighborY="2134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6AADF1B-CF18-49DD-8E49-106CBBE93B6A}" srcId="{23455591-F103-43B2-9EF8-F4735FF4A521}" destId="{2B4DD16F-5F4C-4F1B-97C3-BA6BE32904BA}" srcOrd="0" destOrd="0" parTransId="{19AFE35B-FE00-4BF6-8569-85796F6F9304}" sibTransId="{3DDC79DB-546E-4157-9111-733130B699EC}"/>
    <dgm:cxn modelId="{F525EBB9-20BB-41F5-85C8-D35457CC3B8B}" srcId="{A8E59E53-087E-48A5-8028-F909F89867D9}" destId="{23455591-F103-43B2-9EF8-F4735FF4A521}" srcOrd="0" destOrd="0" parTransId="{F64B5EFF-F227-4A71-ABA0-3295470818A1}" sibTransId="{EBCD721A-3858-468E-9AA7-24FB69AC3057}"/>
    <dgm:cxn modelId="{2E2F2236-0627-4F15-8936-18BF8093FAA1}" srcId="{A8E59E53-087E-48A5-8028-F909F89867D9}" destId="{8B9740D8-431C-4A34-AB5D-D8565510B70F}" srcOrd="1" destOrd="0" parTransId="{A3B2899C-25A5-463A-8569-922910718025}" sibTransId="{908C1584-25E3-4820-A96B-B7853758AB41}"/>
    <dgm:cxn modelId="{11F320EF-C80E-4932-B73C-B8D7D0F515BA}" type="presOf" srcId="{2B4DD16F-5F4C-4F1B-97C3-BA6BE32904BA}" destId="{AEA73FBA-AA59-40AB-95B0-EFCF5E37B489}" srcOrd="0" destOrd="0" presId="urn:diagrams.loki3.com/BracketList+Icon"/>
    <dgm:cxn modelId="{D063B5ED-DDC6-4322-ABA0-5BCD63F872A2}" type="presOf" srcId="{85066E5B-B4C7-4E5C-9C32-9AE419061FA3}" destId="{AE66ECA3-3055-4325-B517-746AF07E3F9C}" srcOrd="0" destOrd="0" presId="urn:diagrams.loki3.com/BracketList+Icon"/>
    <dgm:cxn modelId="{D1021893-9D25-4166-BF5C-C294B5D25EAB}" type="presOf" srcId="{8B9740D8-431C-4A34-AB5D-D8565510B70F}" destId="{1B81F06E-3F2D-4487-B699-8C34D706D7FB}" srcOrd="0" destOrd="0" presId="urn:diagrams.loki3.com/BracketList+Icon"/>
    <dgm:cxn modelId="{17DF4CF6-49D6-4813-8BA4-0A68361011CF}" type="presOf" srcId="{A8E59E53-087E-48A5-8028-F909F89867D9}" destId="{CDAAEAA6-41E6-4F0E-93A6-A4CA5B2EF551}" srcOrd="0" destOrd="0" presId="urn:diagrams.loki3.com/BracketList+Icon"/>
    <dgm:cxn modelId="{93ECC2DD-BBC9-48EF-AE57-D95C456362A8}" srcId="{8B9740D8-431C-4A34-AB5D-D8565510B70F}" destId="{85066E5B-B4C7-4E5C-9C32-9AE419061FA3}" srcOrd="0" destOrd="0" parTransId="{56080EA6-6264-4386-AF79-BDFB480EDD52}" sibTransId="{1F01F1D0-B17B-43A1-AE11-E6599F64468D}"/>
    <dgm:cxn modelId="{A80D4F9F-B94A-43D0-9842-DDBBF8677FDF}" type="presOf" srcId="{23455591-F103-43B2-9EF8-F4735FF4A521}" destId="{96CE89DE-78EA-4559-A805-ED4ACF84D563}" srcOrd="0" destOrd="0" presId="urn:diagrams.loki3.com/BracketList+Icon"/>
    <dgm:cxn modelId="{293B9A78-E026-488B-A138-6D85C64B74F9}" type="presParOf" srcId="{CDAAEAA6-41E6-4F0E-93A6-A4CA5B2EF551}" destId="{89CB6D08-E75B-4586-A045-2FCD15129DF6}" srcOrd="0" destOrd="0" presId="urn:diagrams.loki3.com/BracketList+Icon"/>
    <dgm:cxn modelId="{9F1F3A4B-1955-442F-B74D-350F495A5EEC}" type="presParOf" srcId="{89CB6D08-E75B-4586-A045-2FCD15129DF6}" destId="{96CE89DE-78EA-4559-A805-ED4ACF84D563}" srcOrd="0" destOrd="0" presId="urn:diagrams.loki3.com/BracketList+Icon"/>
    <dgm:cxn modelId="{4BF50546-6FE9-4C52-BEE5-62263257CCC7}" type="presParOf" srcId="{89CB6D08-E75B-4586-A045-2FCD15129DF6}" destId="{C463ABD2-1BC3-42D0-96F6-78986044696E}" srcOrd="1" destOrd="0" presId="urn:diagrams.loki3.com/BracketList+Icon"/>
    <dgm:cxn modelId="{DD32EF7E-FAAB-49DC-BAC9-893A61C643B6}" type="presParOf" srcId="{89CB6D08-E75B-4586-A045-2FCD15129DF6}" destId="{E947E1AD-BC94-42AC-9E65-051156823354}" srcOrd="2" destOrd="0" presId="urn:diagrams.loki3.com/BracketList+Icon"/>
    <dgm:cxn modelId="{A70903C5-487D-4F69-8A8B-1AA4C864E79C}" type="presParOf" srcId="{89CB6D08-E75B-4586-A045-2FCD15129DF6}" destId="{AEA73FBA-AA59-40AB-95B0-EFCF5E37B489}" srcOrd="3" destOrd="0" presId="urn:diagrams.loki3.com/BracketList+Icon"/>
    <dgm:cxn modelId="{61CE8449-C443-46E1-AEE4-78ABAB459491}" type="presParOf" srcId="{CDAAEAA6-41E6-4F0E-93A6-A4CA5B2EF551}" destId="{E2AB41CA-1171-4C5C-AB1B-1C1362FFCA90}" srcOrd="1" destOrd="0" presId="urn:diagrams.loki3.com/BracketList+Icon"/>
    <dgm:cxn modelId="{D785B67E-92CA-4A9C-B01B-CBEF485A6F5E}" type="presParOf" srcId="{CDAAEAA6-41E6-4F0E-93A6-A4CA5B2EF551}" destId="{E825DCAB-B7B8-4435-B6AB-03429552EF39}" srcOrd="2" destOrd="0" presId="urn:diagrams.loki3.com/BracketList+Icon"/>
    <dgm:cxn modelId="{E7B0D233-B5ED-48FC-8D62-B2E57FC18429}" type="presParOf" srcId="{E825DCAB-B7B8-4435-B6AB-03429552EF39}" destId="{1B81F06E-3F2D-4487-B699-8C34D706D7FB}" srcOrd="0" destOrd="0" presId="urn:diagrams.loki3.com/BracketList+Icon"/>
    <dgm:cxn modelId="{1ADE6F37-8140-4BD9-B4F6-A14D909E2397}" type="presParOf" srcId="{E825DCAB-B7B8-4435-B6AB-03429552EF39}" destId="{5293388A-7262-43CD-97B3-F184B42B5A48}" srcOrd="1" destOrd="0" presId="urn:diagrams.loki3.com/BracketList+Icon"/>
    <dgm:cxn modelId="{C0E63C2A-BE55-499D-AB05-271E75B8E638}" type="presParOf" srcId="{E825DCAB-B7B8-4435-B6AB-03429552EF39}" destId="{EBF8E81D-9C6A-46A5-B237-5657CDC80934}" srcOrd="2" destOrd="0" presId="urn:diagrams.loki3.com/BracketList+Icon"/>
    <dgm:cxn modelId="{41175CFD-5997-4A57-8DC3-083695BC0CF5}" type="presParOf" srcId="{E825DCAB-B7B8-4435-B6AB-03429552EF39}" destId="{AE66ECA3-3055-4325-B517-746AF07E3F9C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E59E53-087E-48A5-8028-F909F89867D9}" type="doc">
      <dgm:prSet loTypeId="urn:diagrams.loki3.com/BracketList+Icon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B9740D8-431C-4A34-AB5D-D8565510B70F}">
      <dgm:prSet phldrT="[Texto]" phldr="1"/>
      <dgm:spPr/>
      <dgm:t>
        <a:bodyPr/>
        <a:lstStyle/>
        <a:p>
          <a:endParaRPr lang="es-MX" dirty="0"/>
        </a:p>
      </dgm:t>
    </dgm:pt>
    <dgm:pt modelId="{A3B2899C-25A5-463A-8569-922910718025}" type="parTrans" cxnId="{2E2F2236-0627-4F15-8936-18BF8093FAA1}">
      <dgm:prSet/>
      <dgm:spPr/>
      <dgm:t>
        <a:bodyPr/>
        <a:lstStyle/>
        <a:p>
          <a:endParaRPr lang="es-MX"/>
        </a:p>
      </dgm:t>
    </dgm:pt>
    <dgm:pt modelId="{908C1584-25E3-4820-A96B-B7853758AB41}" type="sibTrans" cxnId="{2E2F2236-0627-4F15-8936-18BF8093FAA1}">
      <dgm:prSet/>
      <dgm:spPr/>
      <dgm:t>
        <a:bodyPr/>
        <a:lstStyle/>
        <a:p>
          <a:endParaRPr lang="es-MX"/>
        </a:p>
      </dgm:t>
    </dgm:pt>
    <dgm:pt modelId="{85066E5B-B4C7-4E5C-9C32-9AE419061FA3}">
      <dgm:prSet phldrT="[Texto]" custT="1"/>
      <dgm:spPr/>
      <dgm:t>
        <a:bodyPr/>
        <a:lstStyle/>
        <a:p>
          <a:r>
            <a:rPr lang="es-MX" sz="1800" dirty="0" smtClean="0"/>
            <a:t>Estándares y Metadatos Geográficos</a:t>
          </a:r>
          <a:endParaRPr lang="es-MX" sz="1800" dirty="0"/>
        </a:p>
      </dgm:t>
    </dgm:pt>
    <dgm:pt modelId="{56080EA6-6264-4386-AF79-BDFB480EDD52}" type="parTrans" cxnId="{93ECC2DD-BBC9-48EF-AE57-D95C456362A8}">
      <dgm:prSet/>
      <dgm:spPr/>
      <dgm:t>
        <a:bodyPr/>
        <a:lstStyle/>
        <a:p>
          <a:endParaRPr lang="es-MX"/>
        </a:p>
      </dgm:t>
    </dgm:pt>
    <dgm:pt modelId="{1F01F1D0-B17B-43A1-AE11-E6599F64468D}" type="sibTrans" cxnId="{93ECC2DD-BBC9-48EF-AE57-D95C456362A8}">
      <dgm:prSet/>
      <dgm:spPr/>
      <dgm:t>
        <a:bodyPr/>
        <a:lstStyle/>
        <a:p>
          <a:endParaRPr lang="es-MX"/>
        </a:p>
      </dgm:t>
    </dgm:pt>
    <dgm:pt modelId="{23455591-F103-43B2-9EF8-F4735FF4A521}">
      <dgm:prSet phldrT="[Texto]" phldr="1"/>
      <dgm:spPr/>
      <dgm:t>
        <a:bodyPr/>
        <a:lstStyle/>
        <a:p>
          <a:endParaRPr lang="es-MX" dirty="0"/>
        </a:p>
      </dgm:t>
    </dgm:pt>
    <dgm:pt modelId="{EBCD721A-3858-468E-9AA7-24FB69AC3057}" type="sibTrans" cxnId="{F525EBB9-20BB-41F5-85C8-D35457CC3B8B}">
      <dgm:prSet/>
      <dgm:spPr/>
      <dgm:t>
        <a:bodyPr/>
        <a:lstStyle/>
        <a:p>
          <a:endParaRPr lang="es-MX"/>
        </a:p>
      </dgm:t>
    </dgm:pt>
    <dgm:pt modelId="{F64B5EFF-F227-4A71-ABA0-3295470818A1}" type="parTrans" cxnId="{F525EBB9-20BB-41F5-85C8-D35457CC3B8B}">
      <dgm:prSet/>
      <dgm:spPr/>
      <dgm:t>
        <a:bodyPr/>
        <a:lstStyle/>
        <a:p>
          <a:endParaRPr lang="es-MX"/>
        </a:p>
      </dgm:t>
    </dgm:pt>
    <dgm:pt modelId="{CDAAEAA6-41E6-4F0E-93A6-A4CA5B2EF551}" type="pres">
      <dgm:prSet presAssocID="{A8E59E53-087E-48A5-8028-F909F89867D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9CB6D08-E75B-4586-A045-2FCD15129DF6}" type="pres">
      <dgm:prSet presAssocID="{23455591-F103-43B2-9EF8-F4735FF4A521}" presName="linNode" presStyleCnt="0"/>
      <dgm:spPr/>
    </dgm:pt>
    <dgm:pt modelId="{96CE89DE-78EA-4559-A805-ED4ACF84D563}" type="pres">
      <dgm:prSet presAssocID="{23455591-F103-43B2-9EF8-F4735FF4A521}" presName="parTx" presStyleLbl="revTx" presStyleIdx="0" presStyleCnt="2" custScaleX="3335" custScaleY="49446" custLinFactX="356109" custLinFactY="400000" custLinFactNeighborX="400000" custLinFactNeighborY="40849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463ABD2-1BC3-42D0-96F6-78986044696E}" type="pres">
      <dgm:prSet presAssocID="{23455591-F103-43B2-9EF8-F4735FF4A521}" presName="bracket" presStyleLbl="parChTrans1D1" presStyleIdx="0" presStyleCnt="2" custScaleX="70429" custScaleY="115723" custLinFactX="966421" custLinFactY="168359" custLinFactNeighborX="1000000" custLinFactNeighborY="200000"/>
      <dgm:spPr>
        <a:noFill/>
        <a:ln>
          <a:noFill/>
        </a:ln>
      </dgm:spPr>
    </dgm:pt>
    <dgm:pt modelId="{E947E1AD-BC94-42AC-9E65-051156823354}" type="pres">
      <dgm:prSet presAssocID="{23455591-F103-43B2-9EF8-F4735FF4A521}" presName="spH" presStyleCnt="0"/>
      <dgm:spPr/>
    </dgm:pt>
    <dgm:pt modelId="{E2AB41CA-1171-4C5C-AB1B-1C1362FFCA90}" type="pres">
      <dgm:prSet presAssocID="{EBCD721A-3858-468E-9AA7-24FB69AC3057}" presName="spV" presStyleCnt="0"/>
      <dgm:spPr/>
    </dgm:pt>
    <dgm:pt modelId="{E825DCAB-B7B8-4435-B6AB-03429552EF39}" type="pres">
      <dgm:prSet presAssocID="{8B9740D8-431C-4A34-AB5D-D8565510B70F}" presName="linNode" presStyleCnt="0"/>
      <dgm:spPr/>
    </dgm:pt>
    <dgm:pt modelId="{1B81F06E-3F2D-4487-B699-8C34D706D7FB}" type="pres">
      <dgm:prSet presAssocID="{8B9740D8-431C-4A34-AB5D-D8565510B70F}" presName="parTx" presStyleLbl="revTx" presStyleIdx="1" presStyleCnt="2" custFlipHor="1" custScaleX="3556" custLinFactX="315593" custLinFactY="300000" custLinFactNeighborX="400000" custLinFactNeighborY="33695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293388A-7262-43CD-97B3-F184B42B5A48}" type="pres">
      <dgm:prSet presAssocID="{8B9740D8-431C-4A34-AB5D-D8565510B70F}" presName="bracket" presStyleLbl="parChTrans1D1" presStyleIdx="1" presStyleCnt="2" custScaleX="70249" custScaleY="157885" custLinFactX="156179" custLinFactNeighborX="200000" custLinFactNeighborY="32214"/>
      <dgm:spPr/>
    </dgm:pt>
    <dgm:pt modelId="{EBF8E81D-9C6A-46A5-B237-5657CDC80934}" type="pres">
      <dgm:prSet presAssocID="{8B9740D8-431C-4A34-AB5D-D8565510B70F}" presName="spH" presStyleCnt="0"/>
      <dgm:spPr/>
    </dgm:pt>
    <dgm:pt modelId="{AE66ECA3-3055-4325-B517-746AF07E3F9C}" type="pres">
      <dgm:prSet presAssocID="{8B9740D8-431C-4A34-AB5D-D8565510B70F}" presName="desTx" presStyleLbl="node1" presStyleIdx="0" presStyleCnt="1" custScaleX="85540" custScaleY="122126" custLinFactX="14042" custLinFactNeighborX="100000" custLinFactNeighborY="2781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525EBB9-20BB-41F5-85C8-D35457CC3B8B}" srcId="{A8E59E53-087E-48A5-8028-F909F89867D9}" destId="{23455591-F103-43B2-9EF8-F4735FF4A521}" srcOrd="0" destOrd="0" parTransId="{F64B5EFF-F227-4A71-ABA0-3295470818A1}" sibTransId="{EBCD721A-3858-468E-9AA7-24FB69AC3057}"/>
    <dgm:cxn modelId="{05C67DC5-09EB-4373-8671-D8C0009CF762}" type="presOf" srcId="{A8E59E53-087E-48A5-8028-F909F89867D9}" destId="{CDAAEAA6-41E6-4F0E-93A6-A4CA5B2EF551}" srcOrd="0" destOrd="0" presId="urn:diagrams.loki3.com/BracketList+Icon"/>
    <dgm:cxn modelId="{7B190029-5290-41BF-A55C-73D859071B6B}" type="presOf" srcId="{8B9740D8-431C-4A34-AB5D-D8565510B70F}" destId="{1B81F06E-3F2D-4487-B699-8C34D706D7FB}" srcOrd="0" destOrd="0" presId="urn:diagrams.loki3.com/BracketList+Icon"/>
    <dgm:cxn modelId="{2E2F2236-0627-4F15-8936-18BF8093FAA1}" srcId="{A8E59E53-087E-48A5-8028-F909F89867D9}" destId="{8B9740D8-431C-4A34-AB5D-D8565510B70F}" srcOrd="1" destOrd="0" parTransId="{A3B2899C-25A5-463A-8569-922910718025}" sibTransId="{908C1584-25E3-4820-A96B-B7853758AB41}"/>
    <dgm:cxn modelId="{66BEDFB7-118F-478F-9EAA-A97611CC6470}" type="presOf" srcId="{85066E5B-B4C7-4E5C-9C32-9AE419061FA3}" destId="{AE66ECA3-3055-4325-B517-746AF07E3F9C}" srcOrd="0" destOrd="0" presId="urn:diagrams.loki3.com/BracketList+Icon"/>
    <dgm:cxn modelId="{4154DB04-4C16-4269-906D-59A2E288BF00}" type="presOf" srcId="{23455591-F103-43B2-9EF8-F4735FF4A521}" destId="{96CE89DE-78EA-4559-A805-ED4ACF84D563}" srcOrd="0" destOrd="0" presId="urn:diagrams.loki3.com/BracketList+Icon"/>
    <dgm:cxn modelId="{93ECC2DD-BBC9-48EF-AE57-D95C456362A8}" srcId="{8B9740D8-431C-4A34-AB5D-D8565510B70F}" destId="{85066E5B-B4C7-4E5C-9C32-9AE419061FA3}" srcOrd="0" destOrd="0" parTransId="{56080EA6-6264-4386-AF79-BDFB480EDD52}" sibTransId="{1F01F1D0-B17B-43A1-AE11-E6599F64468D}"/>
    <dgm:cxn modelId="{2DCAB1AE-79F7-4AE3-8AB6-2345DAB8341F}" type="presParOf" srcId="{CDAAEAA6-41E6-4F0E-93A6-A4CA5B2EF551}" destId="{89CB6D08-E75B-4586-A045-2FCD15129DF6}" srcOrd="0" destOrd="0" presId="urn:diagrams.loki3.com/BracketList+Icon"/>
    <dgm:cxn modelId="{A2725343-1D88-44EE-9CEB-C318EF70279D}" type="presParOf" srcId="{89CB6D08-E75B-4586-A045-2FCD15129DF6}" destId="{96CE89DE-78EA-4559-A805-ED4ACF84D563}" srcOrd="0" destOrd="0" presId="urn:diagrams.loki3.com/BracketList+Icon"/>
    <dgm:cxn modelId="{A245258A-8ADE-434D-9803-C633ABFCBBD0}" type="presParOf" srcId="{89CB6D08-E75B-4586-A045-2FCD15129DF6}" destId="{C463ABD2-1BC3-42D0-96F6-78986044696E}" srcOrd="1" destOrd="0" presId="urn:diagrams.loki3.com/BracketList+Icon"/>
    <dgm:cxn modelId="{7845E2CB-0CB5-4296-8A74-E2A93FDAB25E}" type="presParOf" srcId="{89CB6D08-E75B-4586-A045-2FCD15129DF6}" destId="{E947E1AD-BC94-42AC-9E65-051156823354}" srcOrd="2" destOrd="0" presId="urn:diagrams.loki3.com/BracketList+Icon"/>
    <dgm:cxn modelId="{8A86D47A-5831-4F30-9A4E-735144C65FCE}" type="presParOf" srcId="{CDAAEAA6-41E6-4F0E-93A6-A4CA5B2EF551}" destId="{E2AB41CA-1171-4C5C-AB1B-1C1362FFCA90}" srcOrd="1" destOrd="0" presId="urn:diagrams.loki3.com/BracketList+Icon"/>
    <dgm:cxn modelId="{86E27AEA-06C0-41D5-A683-49AD002B7F36}" type="presParOf" srcId="{CDAAEAA6-41E6-4F0E-93A6-A4CA5B2EF551}" destId="{E825DCAB-B7B8-4435-B6AB-03429552EF39}" srcOrd="2" destOrd="0" presId="urn:diagrams.loki3.com/BracketList+Icon"/>
    <dgm:cxn modelId="{7AF38854-9430-4F50-AD21-C9E77E8776C9}" type="presParOf" srcId="{E825DCAB-B7B8-4435-B6AB-03429552EF39}" destId="{1B81F06E-3F2D-4487-B699-8C34D706D7FB}" srcOrd="0" destOrd="0" presId="urn:diagrams.loki3.com/BracketList+Icon"/>
    <dgm:cxn modelId="{9860BFF7-2440-4B9A-AFE7-1A7673C638FD}" type="presParOf" srcId="{E825DCAB-B7B8-4435-B6AB-03429552EF39}" destId="{5293388A-7262-43CD-97B3-F184B42B5A48}" srcOrd="1" destOrd="0" presId="urn:diagrams.loki3.com/BracketList+Icon"/>
    <dgm:cxn modelId="{4C552B65-C05A-491B-864F-5B5D23156256}" type="presParOf" srcId="{E825DCAB-B7B8-4435-B6AB-03429552EF39}" destId="{EBF8E81D-9C6A-46A5-B237-5657CDC80934}" srcOrd="2" destOrd="0" presId="urn:diagrams.loki3.com/BracketList+Icon"/>
    <dgm:cxn modelId="{1CCBE15D-A545-4580-A7C0-BFBB58AAAFA7}" type="presParOf" srcId="{E825DCAB-B7B8-4435-B6AB-03429552EF39}" destId="{AE66ECA3-3055-4325-B517-746AF07E3F9C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F22A2-6FD9-4A70-AA0B-3F1EA510E62E}">
      <dsp:nvSpPr>
        <dsp:cNvPr id="0" name=""/>
        <dsp:cNvSpPr/>
      </dsp:nvSpPr>
      <dsp:spPr>
        <a:xfrm>
          <a:off x="0" y="34702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DAB1F0-0ADF-43D9-8178-F654D0E919BB}">
      <dsp:nvSpPr>
        <dsp:cNvPr id="0" name=""/>
        <dsp:cNvSpPr/>
      </dsp:nvSpPr>
      <dsp:spPr>
        <a:xfrm>
          <a:off x="304800" y="7539"/>
          <a:ext cx="4267200" cy="678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noProof="0" dirty="0" smtClean="0"/>
            <a:t>Antecedentes UN-GGIM</a:t>
          </a:r>
          <a:endParaRPr lang="es-MX" sz="2300" b="1" kern="1200" noProof="0" dirty="0"/>
        </a:p>
      </dsp:txBody>
      <dsp:txXfrm>
        <a:off x="337944" y="40683"/>
        <a:ext cx="4200912" cy="612672"/>
      </dsp:txXfrm>
    </dsp:sp>
    <dsp:sp modelId="{7FFCB739-0329-4E3C-ACB0-9ABB18D3A909}">
      <dsp:nvSpPr>
        <dsp:cNvPr id="0" name=""/>
        <dsp:cNvSpPr/>
      </dsp:nvSpPr>
      <dsp:spPr>
        <a:xfrm>
          <a:off x="0" y="139030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8BBFA-FA18-49DA-97B1-328520F47CA5}">
      <dsp:nvSpPr>
        <dsp:cNvPr id="0" name=""/>
        <dsp:cNvSpPr/>
      </dsp:nvSpPr>
      <dsp:spPr>
        <a:xfrm>
          <a:off x="304800" y="1050819"/>
          <a:ext cx="4267200" cy="67896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noProof="0" dirty="0" smtClean="0"/>
            <a:t>UN-GGIM:Américas</a:t>
          </a:r>
          <a:endParaRPr lang="es-MX" sz="2300" b="1" kern="1200" noProof="0" dirty="0"/>
        </a:p>
      </dsp:txBody>
      <dsp:txXfrm>
        <a:off x="337944" y="1083963"/>
        <a:ext cx="4200912" cy="612672"/>
      </dsp:txXfrm>
    </dsp:sp>
    <dsp:sp modelId="{4A2AEA1C-106E-4489-BFC6-10478E5F60D6}">
      <dsp:nvSpPr>
        <dsp:cNvPr id="0" name=""/>
        <dsp:cNvSpPr/>
      </dsp:nvSpPr>
      <dsp:spPr>
        <a:xfrm>
          <a:off x="0" y="243358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6805C5-9CDF-4242-8B68-91A7452D8A67}">
      <dsp:nvSpPr>
        <dsp:cNvPr id="0" name=""/>
        <dsp:cNvSpPr/>
      </dsp:nvSpPr>
      <dsp:spPr>
        <a:xfrm>
          <a:off x="304800" y="2094100"/>
          <a:ext cx="4267200" cy="67896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noProof="0" dirty="0" smtClean="0"/>
            <a:t>Grupos de </a:t>
          </a:r>
          <a:r>
            <a:rPr lang="es-MX" sz="2300" b="1" kern="1200" noProof="0" dirty="0" smtClean="0"/>
            <a:t>Trabajo</a:t>
          </a:r>
          <a:endParaRPr lang="es-MX" sz="2300" b="1" kern="1200" noProof="0" dirty="0"/>
        </a:p>
      </dsp:txBody>
      <dsp:txXfrm>
        <a:off x="337944" y="2127244"/>
        <a:ext cx="4200912" cy="612672"/>
      </dsp:txXfrm>
    </dsp:sp>
    <dsp:sp modelId="{9B2B72D1-0E8C-40AB-A8AA-2B2ED8664457}">
      <dsp:nvSpPr>
        <dsp:cNvPr id="0" name=""/>
        <dsp:cNvSpPr/>
      </dsp:nvSpPr>
      <dsp:spPr>
        <a:xfrm>
          <a:off x="0" y="347686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15F25-80C7-4E68-BC6A-2229F93F671E}">
      <dsp:nvSpPr>
        <dsp:cNvPr id="0" name=""/>
        <dsp:cNvSpPr/>
      </dsp:nvSpPr>
      <dsp:spPr>
        <a:xfrm>
          <a:off x="304800" y="3137380"/>
          <a:ext cx="4267200" cy="67896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noProof="0" dirty="0" smtClean="0"/>
            <a:t>Proyecto Caribe</a:t>
          </a:r>
          <a:endParaRPr lang="es-MX" sz="2300" b="1" kern="1200" noProof="0" dirty="0"/>
        </a:p>
      </dsp:txBody>
      <dsp:txXfrm>
        <a:off x="337944" y="3170524"/>
        <a:ext cx="4200912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71CD2-FDBB-460A-9E15-BF76519A4EF5}">
      <dsp:nvSpPr>
        <dsp:cNvPr id="0" name=""/>
        <dsp:cNvSpPr/>
      </dsp:nvSpPr>
      <dsp:spPr>
        <a:xfrm>
          <a:off x="0" y="81783"/>
          <a:ext cx="6569612" cy="715052"/>
        </a:xfrm>
        <a:prstGeom prst="round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baseline="0" dirty="0" smtClean="0">
              <a:solidFill>
                <a:schemeClr val="tx1"/>
              </a:solidFill>
              <a:latin typeface="+mn-lt"/>
              <a:ea typeface="+mj-ea"/>
              <a:cs typeface="+mj-cs"/>
            </a:rPr>
            <a:t>Integración de información Estadística y Geográfica 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34906" y="116689"/>
        <a:ext cx="6499800" cy="645240"/>
      </dsp:txXfrm>
    </dsp:sp>
    <dsp:sp modelId="{EB1A17DC-6794-4E28-A387-88C5E882602C}">
      <dsp:nvSpPr>
        <dsp:cNvPr id="0" name=""/>
        <dsp:cNvSpPr/>
      </dsp:nvSpPr>
      <dsp:spPr>
        <a:xfrm>
          <a:off x="0" y="848676"/>
          <a:ext cx="6569612" cy="715052"/>
        </a:xfrm>
        <a:prstGeom prst="round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  <a:latin typeface="+mn-lt"/>
              <a:ea typeface="+mj-ea"/>
              <a:cs typeface="+mj-cs"/>
            </a:rPr>
            <a:t>Acceso y uso de información Geoespacial en reducción de riesgos y cambio climático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34906" y="883582"/>
        <a:ext cx="6499800" cy="645240"/>
      </dsp:txXfrm>
    </dsp:sp>
    <dsp:sp modelId="{1F4D1CC9-36CE-459E-ABD1-6209A1278355}">
      <dsp:nvSpPr>
        <dsp:cNvPr id="0" name=""/>
        <dsp:cNvSpPr/>
      </dsp:nvSpPr>
      <dsp:spPr>
        <a:xfrm>
          <a:off x="0" y="1615569"/>
          <a:ext cx="6569612" cy="715052"/>
        </a:xfrm>
        <a:prstGeom prst="round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  <a:latin typeface="+mn-lt"/>
              <a:ea typeface="+mj-ea"/>
              <a:cs typeface="+mj-cs"/>
            </a:rPr>
            <a:t>Normas y Especificaciones Técnicas.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34906" y="1650475"/>
        <a:ext cx="6499800" cy="645240"/>
      </dsp:txXfrm>
    </dsp:sp>
    <dsp:sp modelId="{E22656B3-F9E9-4767-B323-0C26EC3639B6}">
      <dsp:nvSpPr>
        <dsp:cNvPr id="0" name=""/>
        <dsp:cNvSpPr/>
      </dsp:nvSpPr>
      <dsp:spPr>
        <a:xfrm>
          <a:off x="0" y="2382462"/>
          <a:ext cx="6569612" cy="715052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  <a:latin typeface="+mn-lt"/>
              <a:ea typeface="+mj-ea"/>
              <a:cs typeface="+mj-cs"/>
            </a:rPr>
            <a:t>Promoción y Asesoría de la Infraestructura de Datos Espaciales.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34906" y="2417368"/>
        <a:ext cx="6499800" cy="645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BracketList+Icon">
  <dgm:title val="Lista de llaves verticales"/>
  <dgm:desc val="Se usa para mostrar bloques de información agrupados. Funciona bien con gran cantidad de texto de nivel 2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+Icon">
  <dgm:title val="Lista de llaves verticales"/>
  <dgm:desc val="Se usa para mostrar bloques de información agrupados. Funciona bien con gran cantidad de texto de nivel 2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0BC93-5477-4C1B-AB8B-9EE98AE7AA9D}" type="datetimeFigureOut">
              <a:rPr lang="es-MX" smtClean="0"/>
              <a:t>17/06/2015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C352A-B60B-4A5D-B9A7-83F4BBDDCA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909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3674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IPGH ha apoyado año</a:t>
            </a:r>
            <a:r>
              <a:rPr lang="es-MX" baseline="0" dirty="0" smtClean="0"/>
              <a:t> con año al Comité Regional con fondos para la realización de reuniones y talleres de capacitación, esto en el marco del Programa de Asistencia Técnica del Instituto.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C352A-B60B-4A5D-B9A7-83F4BBDDCA8C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2357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Barbados; </a:t>
            </a:r>
            <a:r>
              <a:rPr lang="en-US" sz="1200" dirty="0" err="1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St.Maarten</a:t>
            </a:r>
            <a:r>
              <a:rPr lang="en-US" sz="12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St. Lucia; Saint Kitts and Nevis; St. Vincent and the Grenadines; Trinidad and Tobago; Bahamas; Dominica; Grenada; Martinique; Antigua and Barbuda and Guadeloupe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C352A-B60B-4A5D-B9A7-83F4BBDDCA8C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7689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0FC88-2E41-42CC-A9A4-C09327B4481C}" type="slidenum">
              <a:rPr lang="es-MX" smtClean="0"/>
              <a:pPr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606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MX" altLang="es-MX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7C3D-6DFD-4D54-9F89-A54874A63DA1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7809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0FC88-2E41-42CC-A9A4-C09327B4481C}" type="slidenum">
              <a:rPr lang="es-MX" smtClean="0"/>
              <a:pPr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1801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0FC88-2E41-42CC-A9A4-C09327B4481C}" type="slidenum">
              <a:rPr lang="es-MX" smtClean="0"/>
              <a:pPr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9868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7C3D-6DFD-4D54-9F89-A54874A63DA1}" type="slidenum">
              <a:rPr lang="es-MX" smtClean="0">
                <a:solidFill>
                  <a:prstClr val="black"/>
                </a:solidFill>
              </a:rPr>
              <a:pPr/>
              <a:t>27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10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7C3D-6DFD-4D54-9F89-A54874A63DA1}" type="slidenum">
              <a:rPr lang="es-MX" smtClean="0">
                <a:solidFill>
                  <a:prstClr val="black"/>
                </a:solidFill>
              </a:rPr>
              <a:pPr/>
              <a:t>28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65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17290-9BE4-4970-AB32-B3ED28804A73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8783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0FC88-2E41-42CC-A9A4-C09327B4481C}" type="slidenum">
              <a:rPr lang="es-MX" smtClean="0"/>
              <a:pPr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2299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30032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0FC88-2E41-42CC-A9A4-C09327B4481C}" type="slidenum">
              <a:rPr lang="es-MX" smtClean="0"/>
              <a:pPr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9249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0FC88-2E41-42CC-A9A4-C09327B4481C}" type="slidenum">
              <a:rPr lang="es-MX" smtClean="0"/>
              <a:pPr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6179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7C3D-6DFD-4D54-9F89-A54874A63DA1}" type="slidenum">
              <a:rPr lang="es-MX" smtClean="0"/>
              <a:pPr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3073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7C3D-6DFD-4D54-9F89-A54874A63DA1}" type="slidenum">
              <a:rPr lang="es-MX" smtClean="0"/>
              <a:pPr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6309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7C3D-6DFD-4D54-9F89-A54874A63DA1}" type="slidenum">
              <a:rPr lang="es-MX" smtClean="0"/>
              <a:pPr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9250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7C3D-6DFD-4D54-9F89-A54874A63DA1}" type="slidenum">
              <a:rPr lang="es-MX" smtClean="0">
                <a:solidFill>
                  <a:prstClr val="black"/>
                </a:solidFill>
              </a:rPr>
              <a:pPr/>
              <a:t>39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3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0FC88-2E41-42CC-A9A4-C09327B4481C}" type="slidenum">
              <a:rPr lang="es-MX" smtClean="0"/>
              <a:pPr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81172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project includes the purchase and installation of geodetic infrastructure throughout the region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as appropriate to establish reference stations based on a Global Navigation Satellite Systems (GNSS) that: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 Provide a spatial geo-reference framework within the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Terrestrial Reference Frame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(ITRF)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 Link the Caribbean to the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Geocentric Reference System for the Americas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(SIRGAS).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7C3D-6DFD-4D54-9F89-A54874A63DA1}" type="slidenum">
              <a:rPr lang="es-MX" smtClean="0">
                <a:solidFill>
                  <a:prstClr val="black"/>
                </a:solidFill>
              </a:rPr>
              <a:pPr/>
              <a:t>46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04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infrastructure would include GNSS stations, as well as GPS devices, computer equipment (servers and computer workstations) and software for the analysis and integration of spatial data. 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7C3D-6DFD-4D54-9F89-A54874A63DA1}" type="slidenum">
              <a:rPr lang="es-MX" smtClean="0"/>
              <a:pPr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94660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part of the investments, we had acquired satellite images of different scales that can help build a complete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Land Cover Map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region with homogeneous characteristics and standards. 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7C3D-6DFD-4D54-9F89-A54874A63DA1}" type="slidenum">
              <a:rPr lang="es-MX" smtClean="0"/>
              <a:pPr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1184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0FC88-2E41-42CC-A9A4-C09327B4481C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6603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Hasta ahora se han entregado las imágenes a: Cuba,</a:t>
            </a:r>
            <a:r>
              <a:rPr lang="es-MX" baseline="0" dirty="0" smtClean="0"/>
              <a:t> Barbados y Trinidad y Tobago.</a:t>
            </a:r>
            <a:endParaRPr lang="es-MX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7C3D-6DFD-4D54-9F89-A54874A63DA1}" type="slidenum">
              <a:rPr lang="es-MX" smtClean="0"/>
              <a:pPr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02402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7C3D-6DFD-4D54-9F89-A54874A63DA1}" type="slidenum">
              <a:rPr lang="es-MX" smtClean="0"/>
              <a:pPr/>
              <a:t>57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47677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7C3D-6DFD-4D54-9F89-A54874A63DA1}" type="slidenum">
              <a:rPr lang="es-MX" smtClean="0"/>
              <a:pPr/>
              <a:t>58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25439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0FC88-2E41-42CC-A9A4-C09327B4481C}" type="slidenum">
              <a:rPr lang="es-MX" smtClean="0"/>
              <a:pPr/>
              <a:t>59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9577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altLang="en-US" dirty="0" smtClean="0"/>
              <a:t>PCGIAP-Permanent</a:t>
            </a:r>
            <a:r>
              <a:rPr lang="en-AU" altLang="en-US" baseline="0" dirty="0" smtClean="0"/>
              <a:t> </a:t>
            </a:r>
            <a:r>
              <a:rPr lang="en-AU" altLang="en-US" baseline="0" dirty="0" err="1" smtClean="0"/>
              <a:t>committe</a:t>
            </a:r>
            <a:r>
              <a:rPr lang="en-AU" altLang="en-US" baseline="0" dirty="0" smtClean="0"/>
              <a:t> con Geospatial information system Infrastructure for Asia &amp; the Pacific</a:t>
            </a:r>
          </a:p>
          <a:p>
            <a:r>
              <a:rPr lang="en-AU" altLang="en-US" dirty="0" smtClean="0"/>
              <a:t>CP-IDEA</a:t>
            </a:r>
            <a:r>
              <a:rPr lang="en-AU" altLang="en-US" baseline="0" dirty="0" smtClean="0"/>
              <a:t> </a:t>
            </a:r>
            <a:r>
              <a:rPr lang="en-AU" altLang="en-US" baseline="0" dirty="0" err="1" smtClean="0"/>
              <a:t>Comité</a:t>
            </a:r>
            <a:r>
              <a:rPr lang="en-AU" altLang="en-US" baseline="0" dirty="0" smtClean="0"/>
              <a:t> Permanente </a:t>
            </a:r>
            <a:r>
              <a:rPr lang="en-AU" altLang="en-US" baseline="0" dirty="0" err="1" smtClean="0"/>
              <a:t>para</a:t>
            </a:r>
            <a:r>
              <a:rPr lang="en-AU" altLang="en-US" baseline="0" dirty="0" smtClean="0"/>
              <a:t> la </a:t>
            </a:r>
            <a:r>
              <a:rPr lang="en-AU" altLang="en-US" baseline="0" dirty="0" err="1" smtClean="0"/>
              <a:t>Infraestructura</a:t>
            </a:r>
            <a:r>
              <a:rPr lang="en-AU" altLang="en-US" baseline="0" dirty="0" smtClean="0"/>
              <a:t> de </a:t>
            </a:r>
            <a:r>
              <a:rPr lang="en-AU" altLang="en-US" baseline="0" dirty="0" err="1" smtClean="0"/>
              <a:t>Datos</a:t>
            </a:r>
            <a:r>
              <a:rPr lang="en-AU" altLang="en-US" baseline="0" dirty="0" smtClean="0"/>
              <a:t> Geoespaciales de </a:t>
            </a:r>
            <a:r>
              <a:rPr lang="en-AU" altLang="en-US" baseline="0" dirty="0" err="1" smtClean="0"/>
              <a:t>las</a:t>
            </a:r>
            <a:r>
              <a:rPr lang="en-AU" altLang="en-US" baseline="0" dirty="0" smtClean="0"/>
              <a:t> Americas.  </a:t>
            </a:r>
          </a:p>
          <a:p>
            <a:r>
              <a:rPr lang="en-US" altLang="en-US" dirty="0">
                <a:solidFill>
                  <a:srgbClr val="0000FF"/>
                </a:solidFill>
                <a:latin typeface="Trebuchet MS" pitchFamily="34" charset="0"/>
              </a:rPr>
              <a:t>JB-GIS- Joint Board of Geospatial Information Societies </a:t>
            </a:r>
            <a:endParaRPr lang="en-AU" altLang="en-US" dirty="0" smtClean="0"/>
          </a:p>
        </p:txBody>
      </p:sp>
      <p:sp>
        <p:nvSpPr>
          <p:cNvPr id="60420" name="Slide Number Placeholder 3"/>
          <p:cNvSpPr txBox="1">
            <a:spLocks noGrp="1"/>
          </p:cNvSpPr>
          <p:nvPr/>
        </p:nvSpPr>
        <p:spPr bwMode="auto">
          <a:xfrm>
            <a:off x="3884028" y="8684929"/>
            <a:ext cx="2972421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8" tIns="45706" rIns="91408" bIns="45706" anchor="b"/>
          <a:lstStyle/>
          <a:p>
            <a:pPr algn="r" defTabSz="914169"/>
            <a:fld id="{48969688-93A0-4599-8A64-B9F931873439}" type="slidenum">
              <a:rPr lang="en-GB" altLang="en-US" sz="1200">
                <a:solidFill>
                  <a:srgbClr val="000000"/>
                </a:solidFill>
              </a:rPr>
              <a:pPr algn="r" defTabSz="914169"/>
              <a:t>8</a:t>
            </a:fld>
            <a:endParaRPr lang="en-GB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69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CA" dirty="0"/>
              <a:t>5</a:t>
            </a:r>
            <a:r>
              <a:rPr lang="en-CA" baseline="0" dirty="0" smtClean="0"/>
              <a:t> </a:t>
            </a:r>
            <a:r>
              <a:rPr lang="en-CA" baseline="0" dirty="0" err="1" smtClean="0"/>
              <a:t>Países</a:t>
            </a:r>
            <a:r>
              <a:rPr lang="en-CA" baseline="0" dirty="0" smtClean="0"/>
              <a:t> del Caribe :</a:t>
            </a:r>
          </a:p>
          <a:p>
            <a:pPr eaLnBrk="1" hangingPunct="1"/>
            <a:r>
              <a:rPr lang="en-CA" baseline="0" dirty="0" smtClean="0"/>
              <a:t>Cuba, Jamaica and </a:t>
            </a:r>
            <a:r>
              <a:rPr lang="en-CA" baseline="0" dirty="0" err="1" smtClean="0"/>
              <a:t>República</a:t>
            </a:r>
            <a:r>
              <a:rPr lang="en-CA" baseline="0" dirty="0" smtClean="0"/>
              <a:t> </a:t>
            </a:r>
            <a:r>
              <a:rPr lang="en-CA" baseline="0" dirty="0" err="1" smtClean="0"/>
              <a:t>Dominicana</a:t>
            </a:r>
            <a:r>
              <a:rPr lang="en-CA" dirty="0" smtClean="0"/>
              <a:t>, Guyana y </a:t>
            </a:r>
            <a:r>
              <a:rPr lang="en-CA" dirty="0" err="1" smtClean="0"/>
              <a:t>Belice</a:t>
            </a:r>
            <a:endParaRPr lang="en-CA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59088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0FC88-2E41-42CC-A9A4-C09327B4481C}" type="slidenum">
              <a:rPr lang="es-MX" smtClean="0"/>
              <a:pPr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8795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0" dirty="0" smtClean="0"/>
              <a:t>El primer GT</a:t>
            </a:r>
            <a:r>
              <a:rPr lang="es-MX" b="0" baseline="0" dirty="0" smtClean="0"/>
              <a:t> </a:t>
            </a:r>
            <a:r>
              <a:rPr lang="es-MX" sz="1200" b="0" kern="1200" dirty="0" err="1" smtClean="0">
                <a:solidFill>
                  <a:srgbClr val="336699">
                    <a:lumMod val="75000"/>
                  </a:srgbClr>
                </a:solidFill>
                <a:latin typeface="+mn-lt"/>
                <a:ea typeface="+mn-ea"/>
                <a:cs typeface="+mn-cs"/>
              </a:rPr>
              <a:t>GT</a:t>
            </a:r>
            <a:r>
              <a:rPr lang="es-MX" sz="1200" b="0" kern="1200" dirty="0" smtClean="0">
                <a:solidFill>
                  <a:srgbClr val="336699">
                    <a:lumMod val="75000"/>
                  </a:srgbClr>
                </a:solidFill>
                <a:latin typeface="+mn-lt"/>
                <a:ea typeface="+mn-ea"/>
                <a:cs typeface="+mn-cs"/>
              </a:rPr>
              <a:t> sobre</a:t>
            </a:r>
            <a:r>
              <a:rPr lang="es-MX" sz="1200" b="0" kern="1200" baseline="0" dirty="0" smtClean="0">
                <a:solidFill>
                  <a:srgbClr val="336699">
                    <a:lumMod val="75000"/>
                  </a:srgbClr>
                </a:solidFill>
                <a:latin typeface="+mn-lt"/>
                <a:ea typeface="+mn-ea"/>
                <a:cs typeface="+mn-cs"/>
              </a:rPr>
              <a:t> integración de información estadística y Geográfica  es de reciente creación, considerando la importancia del tema en la </a:t>
            </a:r>
            <a:r>
              <a:rPr lang="es-MX" sz="1200" b="0" kern="1200" baseline="0" dirty="0" err="1" smtClean="0">
                <a:solidFill>
                  <a:srgbClr val="336699">
                    <a:lumMod val="75000"/>
                  </a:srgbClr>
                </a:solidFill>
                <a:latin typeface="+mn-lt"/>
                <a:ea typeface="+mn-ea"/>
                <a:cs typeface="+mn-cs"/>
              </a:rPr>
              <a:t>Aganda</a:t>
            </a:r>
            <a:r>
              <a:rPr lang="es-MX" sz="1200" b="0" kern="1200" baseline="0" dirty="0" smtClean="0">
                <a:solidFill>
                  <a:srgbClr val="336699">
                    <a:lumMod val="75000"/>
                  </a:srgbClr>
                </a:solidFill>
                <a:latin typeface="+mn-lt"/>
                <a:ea typeface="+mn-ea"/>
                <a:cs typeface="+mn-cs"/>
              </a:rPr>
              <a:t> Global de UN-GGIM </a:t>
            </a:r>
            <a:endParaRPr lang="es-MX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0FC88-2E41-42CC-A9A4-C09327B4481C}" type="slidenum">
              <a:rPr lang="es-MX" smtClean="0"/>
              <a:pPr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7963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Se levantaron diversos diagnósticos durante las gestiones de CP-IDEA</a:t>
            </a:r>
            <a:r>
              <a:rPr lang="es-MX" baseline="0" dirty="0" smtClean="0"/>
              <a:t> </a:t>
            </a:r>
            <a:r>
              <a:rPr lang="es-MX" dirty="0" smtClean="0"/>
              <a:t>pero se está trabajando en el levantamiento de nuevos diagnósticos que incluyan a los 38 países miembros en materia de: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7C3D-6DFD-4D54-9F89-A54874A63DA1}" type="slidenum">
              <a:rPr lang="es-MX" smtClean="0"/>
              <a:pPr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1675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Se levantaron diversos diagnósticos durante las gestiones de CP-IDEA</a:t>
            </a:r>
            <a:r>
              <a:rPr lang="es-MX" baseline="0" dirty="0" smtClean="0"/>
              <a:t> </a:t>
            </a:r>
            <a:r>
              <a:rPr lang="es-MX" dirty="0" smtClean="0"/>
              <a:t>pero se está trabajando en el levantamiento de nuevos diagnósticos que incluyan a los 38 países miembros en materia de: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7C3D-6DFD-4D54-9F89-A54874A63DA1}" type="slidenum">
              <a:rPr lang="es-MX" smtClean="0"/>
              <a:pPr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6673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0C58-744C-4A32-AC60-1CF28DCEC65B}" type="datetimeFigureOut">
              <a:rPr lang="es-MX" smtClean="0"/>
              <a:t>17/06/2015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49CA-D3D6-4AD3-A0A0-ECD2115D42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876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0C58-744C-4A32-AC60-1CF28DCEC65B}" type="datetimeFigureOut">
              <a:rPr lang="es-MX" smtClean="0"/>
              <a:t>17/06/2015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49CA-D3D6-4AD3-A0A0-ECD2115D42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116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0C58-744C-4A32-AC60-1CF28DCEC65B}" type="datetimeFigureOut">
              <a:rPr lang="es-MX" smtClean="0"/>
              <a:t>17/06/2015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49CA-D3D6-4AD3-A0A0-ECD2115D42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317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0C58-744C-4A32-AC60-1CF28DCEC65B}" type="datetimeFigureOut">
              <a:rPr lang="es-MX" smtClean="0"/>
              <a:t>17/06/2015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49CA-D3D6-4AD3-A0A0-ECD2115D42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657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0C58-744C-4A32-AC60-1CF28DCEC65B}" type="datetimeFigureOut">
              <a:rPr lang="es-MX" smtClean="0"/>
              <a:t>17/06/2015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49CA-D3D6-4AD3-A0A0-ECD2115D42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917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0C58-744C-4A32-AC60-1CF28DCEC65B}" type="datetimeFigureOut">
              <a:rPr lang="es-MX" smtClean="0"/>
              <a:t>17/06/2015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49CA-D3D6-4AD3-A0A0-ECD2115D42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712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0C58-744C-4A32-AC60-1CF28DCEC65B}" type="datetimeFigureOut">
              <a:rPr lang="es-MX" smtClean="0"/>
              <a:t>17/06/2015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49CA-D3D6-4AD3-A0A0-ECD2115D42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489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0C58-744C-4A32-AC60-1CF28DCEC65B}" type="datetimeFigureOut">
              <a:rPr lang="es-MX" smtClean="0"/>
              <a:t>17/06/2015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49CA-D3D6-4AD3-A0A0-ECD2115D42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8676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0C58-744C-4A32-AC60-1CF28DCEC65B}" type="datetimeFigureOut">
              <a:rPr lang="es-MX" smtClean="0"/>
              <a:t>17/06/2015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49CA-D3D6-4AD3-A0A0-ECD2115D42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431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0C58-744C-4A32-AC60-1CF28DCEC65B}" type="datetimeFigureOut">
              <a:rPr lang="es-MX" smtClean="0"/>
              <a:t>17/06/2015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49CA-D3D6-4AD3-A0A0-ECD2115D42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510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0C58-744C-4A32-AC60-1CF28DCEC65B}" type="datetimeFigureOut">
              <a:rPr lang="es-MX" smtClean="0"/>
              <a:t>17/06/2015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49CA-D3D6-4AD3-A0A0-ECD2115D42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12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70C58-744C-4A32-AC60-1CF28DCEC65B}" type="datetimeFigureOut">
              <a:rPr lang="es-MX" smtClean="0"/>
              <a:t>17/06/2015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B49CA-D3D6-4AD3-A0A0-ECD2115D42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833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4.png"/><Relationship Id="rId21" Type="http://schemas.openxmlformats.org/officeDocument/2006/relationships/image" Target="../media/image31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hyperlink" Target="http://www.cp-idea.org/nuevoSitio/paginas/IDESAmerica/IDESCuba.html" TargetMode="External"/><Relationship Id="rId24" Type="http://schemas.openxmlformats.org/officeDocument/2006/relationships/image" Target="../media/image34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8.png"/><Relationship Id="rId7" Type="http://schemas.openxmlformats.org/officeDocument/2006/relationships/hyperlink" Target="http://upload.wikimedia.org/wikipedia/commons/c/c4/Flag_of_Dominica.svg" TargetMode="External"/><Relationship Id="rId12" Type="http://schemas.openxmlformats.org/officeDocument/2006/relationships/image" Target="../media/image43.jpe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7.png"/><Relationship Id="rId20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hyperlink" Target="http://www.google.com.mx/url?sa=i&amp;rct=j&amp;q=&amp;esrc=s&amp;frm=1&amp;source=images&amp;cd=&amp;cad=rja&amp;docid=U6-YliKRn3x31M&amp;tbnid=VLf3YKWBtPqzrM:&amp;ved=0CAUQjRw&amp;url=http://cristinabarcelonaenlared.wordpress.com/2013/01/13/informacion-haiti-despues-de/bandera-haiti/&amp;ei=uEXhUvquKoWO2gXN2oHwAw&amp;bvm=bv.59568121,d.b2I&amp;psig=AFQjCNEP_L-K3s0xYQL8UfDtWxaAjANZ2g&amp;ust=1390581558673180" TargetMode="External"/><Relationship Id="rId5" Type="http://schemas.openxmlformats.org/officeDocument/2006/relationships/image" Target="../media/image39.gif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19" Type="http://schemas.openxmlformats.org/officeDocument/2006/relationships/hyperlink" Target="javascript:void(0);" TargetMode="External"/><Relationship Id="rId4" Type="http://schemas.openxmlformats.org/officeDocument/2006/relationships/hyperlink" Target="http://www.bahamasembroidery.com/Links.htm" TargetMode="External"/><Relationship Id="rId9" Type="http://schemas.openxmlformats.org/officeDocument/2006/relationships/hyperlink" Target="http://upload.wikimedia.org/wikipedia/commons/b/bc/Flag_of_Grenada.svg" TargetMode="External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3" Type="http://schemas.openxmlformats.org/officeDocument/2006/relationships/image" Target="../media/image38.png"/><Relationship Id="rId21" Type="http://schemas.openxmlformats.org/officeDocument/2006/relationships/image" Target="../media/image66.png"/><Relationship Id="rId7" Type="http://schemas.openxmlformats.org/officeDocument/2006/relationships/hyperlink" Target="http://upload.wikimedia.org/wikipedia/commons/c/c4/Flag_of_Dominica.svg" TargetMode="External"/><Relationship Id="rId12" Type="http://schemas.openxmlformats.org/officeDocument/2006/relationships/image" Target="../media/image43.jpe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6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hyperlink" Target="http://www.google.com.mx/url?sa=i&amp;rct=j&amp;q=&amp;esrc=s&amp;frm=1&amp;source=images&amp;cd=&amp;cad=rja&amp;docid=U6-YliKRn3x31M&amp;tbnid=VLf3YKWBtPqzrM:&amp;ved=0CAUQjRw&amp;url=http://cristinabarcelonaenlared.wordpress.com/2013/01/13/informacion-haiti-despues-de/bandera-haiti/&amp;ei=uEXhUvquKoWO2gXN2oHwAw&amp;bvm=bv.59568121,d.b2I&amp;psig=AFQjCNEP_L-K3s0xYQL8UfDtWxaAjANZ2g&amp;ust=1390581558673180" TargetMode="External"/><Relationship Id="rId24" Type="http://schemas.openxmlformats.org/officeDocument/2006/relationships/image" Target="../media/image50.gif"/><Relationship Id="rId5" Type="http://schemas.openxmlformats.org/officeDocument/2006/relationships/image" Target="../media/image39.gif"/><Relationship Id="rId15" Type="http://schemas.openxmlformats.org/officeDocument/2006/relationships/image" Target="../media/image65.png"/><Relationship Id="rId23" Type="http://schemas.openxmlformats.org/officeDocument/2006/relationships/hyperlink" Target="javascript:void(0);" TargetMode="External"/><Relationship Id="rId10" Type="http://schemas.openxmlformats.org/officeDocument/2006/relationships/image" Target="../media/image42.png"/><Relationship Id="rId19" Type="http://schemas.openxmlformats.org/officeDocument/2006/relationships/image" Target="../media/image49.png"/><Relationship Id="rId4" Type="http://schemas.openxmlformats.org/officeDocument/2006/relationships/hyperlink" Target="http://www.bahamasembroidery.com/Links.htm" TargetMode="External"/><Relationship Id="rId9" Type="http://schemas.openxmlformats.org/officeDocument/2006/relationships/hyperlink" Target="http://upload.wikimedia.org/wikipedia/commons/b/bc/Flag_of_Grenada.svg" TargetMode="External"/><Relationship Id="rId14" Type="http://schemas.openxmlformats.org/officeDocument/2006/relationships/image" Target="../media/image64.png"/><Relationship Id="rId22" Type="http://schemas.openxmlformats.org/officeDocument/2006/relationships/image" Target="../media/image67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23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3.jpeg"/><Relationship Id="rId9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hyperlink" Target="MDCaribe.mp4" TargetMode="Externa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t="5955" r="10966" b="6571"/>
          <a:stretch/>
        </p:blipFill>
        <p:spPr>
          <a:xfrm>
            <a:off x="2772478" y="974362"/>
            <a:ext cx="3599044" cy="409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s-MX" b="1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Creación de UN-GGIM:Américas</a:t>
            </a:r>
            <a:endParaRPr lang="es-MX" b="1" kern="12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2400" y="1103536"/>
            <a:ext cx="8839200" cy="4525963"/>
          </a:xfrm>
        </p:spPr>
        <p:txBody>
          <a:bodyPr/>
          <a:lstStyle/>
          <a:p>
            <a:r>
              <a:rPr lang="es-MX" sz="2000" dirty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El 23 de agosto de 2013, el Comité Regional </a:t>
            </a:r>
            <a:r>
              <a:rPr lang="es-MX" sz="2000" dirty="0">
                <a:solidFill>
                  <a:srgbClr val="336699">
                    <a:lumMod val="75000"/>
                  </a:srgbClr>
                </a:solidFill>
              </a:rPr>
              <a:t>de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</a:rPr>
              <a:t>las Naciones </a:t>
            </a:r>
            <a:r>
              <a:rPr lang="es-MX" sz="2000" dirty="0">
                <a:solidFill>
                  <a:srgbClr val="336699">
                    <a:lumMod val="75000"/>
                  </a:srgbClr>
                </a:solidFill>
              </a:rPr>
              <a:t>Unidas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</a:rPr>
              <a:t>sobre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Gestión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</a:rPr>
              <a:t>Global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de </a:t>
            </a:r>
            <a:r>
              <a:rPr lang="es-MX" sz="2000" dirty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Información Geoespacial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para </a:t>
            </a:r>
            <a:r>
              <a:rPr lang="es-MX" sz="2000" dirty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las Américas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(UN-GGIM</a:t>
            </a:r>
            <a:r>
              <a:rPr lang="es-MX" sz="2000" dirty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: Américas) fue creado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.</a:t>
            </a:r>
          </a:p>
          <a:p>
            <a:endParaRPr lang="es-MX" sz="2000" dirty="0">
              <a:solidFill>
                <a:srgbClr val="336699">
                  <a:lumMod val="75000"/>
                </a:srgbClr>
              </a:solidFill>
              <a:ea typeface="+mj-ea"/>
              <a:cs typeface="+mj-cs"/>
            </a:endParaRPr>
          </a:p>
          <a:p>
            <a:r>
              <a:rPr lang="es-MX" sz="2000" dirty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Este nuevo organismo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regional </a:t>
            </a:r>
            <a:r>
              <a:rPr lang="es-MX" sz="2000" dirty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sustituye al Comité Permanente para la Infraestructura de Datos Geoespaciales de las Américas (CP-IDEA).</a:t>
            </a:r>
          </a:p>
          <a:p>
            <a:endParaRPr lang="es-MX" sz="2000" dirty="0">
              <a:solidFill>
                <a:srgbClr val="336699">
                  <a:lumMod val="75000"/>
                </a:srgbClr>
              </a:solidFill>
              <a:ea typeface="+mj-ea"/>
              <a:cs typeface="+mj-cs"/>
            </a:endParaRPr>
          </a:p>
          <a:p>
            <a:r>
              <a:rPr lang="es-MX" sz="2000" dirty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"El nuevo comité regional se alineará a la arquitectura global, lo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que contribuirá a abordar mejor los </a:t>
            </a:r>
            <a:r>
              <a:rPr lang="es-MX" sz="2000" dirty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desafíos regionales y globales, especialmente en el contexto del desarrollo sostenible y la asistencia humanitaria".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Stefan Schweinfest</a:t>
            </a:r>
            <a:endParaRPr lang="es-MX" sz="2000" dirty="0">
              <a:solidFill>
                <a:srgbClr val="336699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s-MX" sz="2000" dirty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Director de la División de Estadística de las Naciones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Unidas</a:t>
            </a:r>
            <a:endParaRPr lang="es-MX" sz="2000" dirty="0">
              <a:solidFill>
                <a:srgbClr val="336699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s-MX" sz="2000" dirty="0">
                <a:solidFill>
                  <a:srgbClr val="336699">
                    <a:lumMod val="75000"/>
                  </a:srgbClr>
                </a:solidFill>
                <a:ea typeface="+mj-ea"/>
                <a:cs typeface="+mj-cs"/>
              </a:rPr>
              <a:t>10a UNRCC-A</a:t>
            </a:r>
            <a:endParaRPr lang="es-MX" sz="2000" kern="1200" dirty="0">
              <a:solidFill>
                <a:srgbClr val="336699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3683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ChangeArrowheads="1"/>
          </p:cNvSpPr>
          <p:nvPr/>
        </p:nvSpPr>
        <p:spPr bwMode="auto">
          <a:xfrm>
            <a:off x="2452392" y="188640"/>
            <a:ext cx="360040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s-MX" altLang="en-US" sz="4000" b="1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Países Miembros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5879" y="1180872"/>
            <a:ext cx="8334913" cy="3960440"/>
          </a:xfrm>
          <a:prstGeom prst="roundRect">
            <a:avLst/>
          </a:prstGeom>
          <a:gradFill flip="none" rotWithShape="1">
            <a:gsLst>
              <a:gs pos="0">
                <a:srgbClr val="186884">
                  <a:shade val="30000"/>
                  <a:satMod val="115000"/>
                </a:srgbClr>
              </a:gs>
              <a:gs pos="50000">
                <a:srgbClr val="186884">
                  <a:shade val="67500"/>
                  <a:satMod val="115000"/>
                </a:srgbClr>
              </a:gs>
              <a:gs pos="100000">
                <a:srgbClr val="186884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5" name="Group 6"/>
          <p:cNvGrpSpPr/>
          <p:nvPr/>
        </p:nvGrpSpPr>
        <p:grpSpPr>
          <a:xfrm>
            <a:off x="775896" y="1468904"/>
            <a:ext cx="8131004" cy="3569911"/>
            <a:chOff x="627063" y="1785938"/>
            <a:chExt cx="8758237" cy="4072698"/>
          </a:xfrm>
        </p:grpSpPr>
        <p:pic>
          <p:nvPicPr>
            <p:cNvPr id="8" name="Picture 8" descr="Argentin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7063" y="1817688"/>
              <a:ext cx="5334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7 Rectángulo"/>
            <p:cNvSpPr>
              <a:spLocks noChangeArrowheads="1"/>
            </p:cNvSpPr>
            <p:nvPr/>
          </p:nvSpPr>
          <p:spPr bwMode="auto">
            <a:xfrm>
              <a:off x="1117601" y="1790700"/>
              <a:ext cx="11890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dirty="0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Argentina</a:t>
              </a:r>
            </a:p>
          </p:txBody>
        </p:sp>
        <p:pic>
          <p:nvPicPr>
            <p:cNvPr id="10" name="Picture 10" descr="Beliz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63838" y="1801813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7 Rectángulo"/>
            <p:cNvSpPr>
              <a:spLocks noChangeArrowheads="1"/>
            </p:cNvSpPr>
            <p:nvPr/>
          </p:nvSpPr>
          <p:spPr bwMode="auto">
            <a:xfrm>
              <a:off x="3267075" y="1789113"/>
              <a:ext cx="819150" cy="421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dirty="0" smtClean="0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Belice</a:t>
              </a:r>
              <a:endParaRPr lang="es-ES" dirty="0">
                <a:solidFill>
                  <a:srgbClr val="FFFFFF"/>
                </a:solidFill>
                <a:latin typeface="Calibri" pitchFamily="34" charset="0"/>
                <a:cs typeface="Arial" charset="0"/>
              </a:endParaRPr>
            </a:p>
          </p:txBody>
        </p:sp>
        <p:pic>
          <p:nvPicPr>
            <p:cNvPr id="12" name="Picture 12" descr="Bolivi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30775" y="1785938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7 Rectángulo"/>
            <p:cNvSpPr>
              <a:spLocks noChangeArrowheads="1"/>
            </p:cNvSpPr>
            <p:nvPr/>
          </p:nvSpPr>
          <p:spPr bwMode="auto">
            <a:xfrm>
              <a:off x="5430838" y="1790700"/>
              <a:ext cx="1109662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Bolivia</a:t>
              </a:r>
            </a:p>
          </p:txBody>
        </p:sp>
        <p:pic>
          <p:nvPicPr>
            <p:cNvPr id="14" name="Picture 14" descr="Brasi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08825" y="1801813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7 Rectángulo"/>
            <p:cNvSpPr>
              <a:spLocks noChangeArrowheads="1"/>
            </p:cNvSpPr>
            <p:nvPr/>
          </p:nvSpPr>
          <p:spPr bwMode="auto">
            <a:xfrm>
              <a:off x="7577138" y="1789113"/>
              <a:ext cx="1011237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Brasil</a:t>
              </a:r>
            </a:p>
          </p:txBody>
        </p:sp>
        <p:pic>
          <p:nvPicPr>
            <p:cNvPr id="16" name="Picture 16" descr="Canad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7063" y="2470150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7 Rectángulo"/>
            <p:cNvSpPr>
              <a:spLocks noChangeArrowheads="1"/>
            </p:cNvSpPr>
            <p:nvPr/>
          </p:nvSpPr>
          <p:spPr bwMode="auto">
            <a:xfrm>
              <a:off x="3267075" y="2460625"/>
              <a:ext cx="11890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Chile</a:t>
              </a:r>
            </a:p>
          </p:txBody>
        </p:sp>
        <p:sp>
          <p:nvSpPr>
            <p:cNvPr id="18" name="7 Rectángulo"/>
            <p:cNvSpPr>
              <a:spLocks noChangeArrowheads="1"/>
            </p:cNvSpPr>
            <p:nvPr/>
          </p:nvSpPr>
          <p:spPr bwMode="auto">
            <a:xfrm>
              <a:off x="1108075" y="2452688"/>
              <a:ext cx="1323975" cy="421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dirty="0" smtClean="0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Canadá</a:t>
              </a:r>
              <a:endParaRPr lang="es-ES" dirty="0">
                <a:solidFill>
                  <a:srgbClr val="FFFFFF"/>
                </a:solidFill>
                <a:latin typeface="Calibri" pitchFamily="34" charset="0"/>
                <a:cs typeface="Arial" charset="0"/>
              </a:endParaRPr>
            </a:p>
          </p:txBody>
        </p:sp>
        <p:pic>
          <p:nvPicPr>
            <p:cNvPr id="19" name="Picture 18" descr="Chil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68600" y="2441575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0" descr="Colombia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30775" y="2438400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7 Rectángulo"/>
            <p:cNvSpPr>
              <a:spLocks noChangeArrowheads="1"/>
            </p:cNvSpPr>
            <p:nvPr/>
          </p:nvSpPr>
          <p:spPr bwMode="auto">
            <a:xfrm>
              <a:off x="5438775" y="2459038"/>
              <a:ext cx="13303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Colombia</a:t>
              </a:r>
            </a:p>
          </p:txBody>
        </p:sp>
        <p:pic>
          <p:nvPicPr>
            <p:cNvPr id="22" name="Picture 22" descr="CostaRica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04063" y="2441575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7 Rectángulo"/>
            <p:cNvSpPr>
              <a:spLocks noChangeArrowheads="1"/>
            </p:cNvSpPr>
            <p:nvPr/>
          </p:nvSpPr>
          <p:spPr bwMode="auto">
            <a:xfrm>
              <a:off x="7575550" y="2459038"/>
              <a:ext cx="1657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Costa Rica</a:t>
              </a:r>
            </a:p>
          </p:txBody>
        </p:sp>
        <p:pic>
          <p:nvPicPr>
            <p:cNvPr id="24" name="Picture 24" descr="Cuba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27063" y="3152775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7 Rectángulo"/>
            <p:cNvSpPr>
              <a:spLocks noChangeArrowheads="1"/>
            </p:cNvSpPr>
            <p:nvPr/>
          </p:nvSpPr>
          <p:spPr bwMode="auto">
            <a:xfrm>
              <a:off x="1114425" y="3109913"/>
              <a:ext cx="9429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Cuba</a:t>
              </a:r>
            </a:p>
          </p:txBody>
        </p:sp>
        <p:pic>
          <p:nvPicPr>
            <p:cNvPr id="26" name="Picture 26" descr="Ecuador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763838" y="3138488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7 Rectángulo"/>
            <p:cNvSpPr>
              <a:spLocks noChangeArrowheads="1"/>
            </p:cNvSpPr>
            <p:nvPr/>
          </p:nvSpPr>
          <p:spPr bwMode="auto">
            <a:xfrm>
              <a:off x="3268663" y="3100388"/>
              <a:ext cx="12668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dirty="0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Ecuador</a:t>
              </a:r>
            </a:p>
          </p:txBody>
        </p:sp>
        <p:pic>
          <p:nvPicPr>
            <p:cNvPr id="28" name="Picture 28" descr="ElSalvador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922838" y="3149600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7 Rectángulo"/>
            <p:cNvSpPr>
              <a:spLocks noChangeArrowheads="1"/>
            </p:cNvSpPr>
            <p:nvPr/>
          </p:nvSpPr>
          <p:spPr bwMode="auto">
            <a:xfrm>
              <a:off x="5429250" y="3109913"/>
              <a:ext cx="15240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dirty="0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El Salvador</a:t>
              </a:r>
            </a:p>
          </p:txBody>
        </p:sp>
        <p:pic>
          <p:nvPicPr>
            <p:cNvPr id="30" name="Picture 29" descr="EstadosUnidosdeAmerica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108825" y="3157538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7 Rectángulo"/>
            <p:cNvSpPr>
              <a:spLocks noChangeArrowheads="1"/>
            </p:cNvSpPr>
            <p:nvPr/>
          </p:nvSpPr>
          <p:spPr bwMode="auto">
            <a:xfrm>
              <a:off x="7566025" y="3101975"/>
              <a:ext cx="1819275" cy="421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dirty="0" smtClean="0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Estados Unidos</a:t>
              </a:r>
              <a:endParaRPr lang="es-ES" dirty="0">
                <a:solidFill>
                  <a:srgbClr val="FFFFFF"/>
                </a:solidFill>
                <a:latin typeface="Calibri" pitchFamily="34" charset="0"/>
                <a:cs typeface="Arial" charset="0"/>
              </a:endParaRPr>
            </a:p>
          </p:txBody>
        </p:sp>
        <p:pic>
          <p:nvPicPr>
            <p:cNvPr id="32" name="Picture 30" descr="Guatemala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33413" y="3849688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7 Rectángulo"/>
            <p:cNvSpPr>
              <a:spLocks noChangeArrowheads="1"/>
            </p:cNvSpPr>
            <p:nvPr/>
          </p:nvSpPr>
          <p:spPr bwMode="auto">
            <a:xfrm>
              <a:off x="1108075" y="3819525"/>
              <a:ext cx="13192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Guatemala</a:t>
              </a:r>
            </a:p>
          </p:txBody>
        </p:sp>
        <p:pic>
          <p:nvPicPr>
            <p:cNvPr id="34" name="Picture 32" descr="Guyana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768600" y="3863975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7 Rectángulo"/>
            <p:cNvSpPr>
              <a:spLocks noChangeArrowheads="1"/>
            </p:cNvSpPr>
            <p:nvPr/>
          </p:nvSpPr>
          <p:spPr bwMode="auto">
            <a:xfrm>
              <a:off x="3270250" y="3816350"/>
              <a:ext cx="12160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Guyana</a:t>
              </a:r>
            </a:p>
          </p:txBody>
        </p:sp>
        <p:pic>
          <p:nvPicPr>
            <p:cNvPr id="36" name="Picture 34" descr="Honduras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935538" y="3863975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7 Rectángulo"/>
            <p:cNvSpPr>
              <a:spLocks noChangeArrowheads="1"/>
            </p:cNvSpPr>
            <p:nvPr/>
          </p:nvSpPr>
          <p:spPr bwMode="auto">
            <a:xfrm>
              <a:off x="5426075" y="3819525"/>
              <a:ext cx="11890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Honduras</a:t>
              </a:r>
            </a:p>
          </p:txBody>
        </p:sp>
        <p:pic>
          <p:nvPicPr>
            <p:cNvPr id="38" name="Picture 36" descr="Jamaica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7104063" y="3851275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7 Rectángulo"/>
            <p:cNvSpPr>
              <a:spLocks noChangeArrowheads="1"/>
            </p:cNvSpPr>
            <p:nvPr/>
          </p:nvSpPr>
          <p:spPr bwMode="auto">
            <a:xfrm>
              <a:off x="7600950" y="3819525"/>
              <a:ext cx="11906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Jamaica</a:t>
              </a:r>
            </a:p>
          </p:txBody>
        </p:sp>
        <p:pic>
          <p:nvPicPr>
            <p:cNvPr id="40" name="Picture 38" descr="Mexico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33413" y="4545013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40" descr="Nicaragua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763838" y="4545013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7 Rectángulo"/>
            <p:cNvSpPr>
              <a:spLocks noChangeArrowheads="1"/>
            </p:cNvSpPr>
            <p:nvPr/>
          </p:nvSpPr>
          <p:spPr bwMode="auto">
            <a:xfrm>
              <a:off x="1114425" y="4508501"/>
              <a:ext cx="1320800" cy="421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dirty="0" smtClean="0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México</a:t>
              </a:r>
              <a:endParaRPr lang="es-ES" dirty="0">
                <a:solidFill>
                  <a:srgbClr val="FFFFFF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3" name="7 Rectángulo"/>
            <p:cNvSpPr>
              <a:spLocks noChangeArrowheads="1"/>
            </p:cNvSpPr>
            <p:nvPr/>
          </p:nvSpPr>
          <p:spPr bwMode="auto">
            <a:xfrm>
              <a:off x="3263900" y="4514850"/>
              <a:ext cx="14319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Nicaragua</a:t>
              </a:r>
            </a:p>
          </p:txBody>
        </p:sp>
        <p:pic>
          <p:nvPicPr>
            <p:cNvPr id="44" name="Picture 42" descr="Panama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926013" y="4554538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44" descr="Paraguay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7099300" y="4545013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7 Rectángulo"/>
            <p:cNvSpPr>
              <a:spLocks noChangeArrowheads="1"/>
            </p:cNvSpPr>
            <p:nvPr/>
          </p:nvSpPr>
          <p:spPr bwMode="auto">
            <a:xfrm>
              <a:off x="5416550" y="4514851"/>
              <a:ext cx="1319213" cy="421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dirty="0" smtClean="0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Panamá</a:t>
              </a:r>
              <a:endParaRPr lang="es-ES" dirty="0">
                <a:solidFill>
                  <a:srgbClr val="FFFFFF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7" name="7 Rectángulo"/>
            <p:cNvSpPr>
              <a:spLocks noChangeArrowheads="1"/>
            </p:cNvSpPr>
            <p:nvPr/>
          </p:nvSpPr>
          <p:spPr bwMode="auto">
            <a:xfrm>
              <a:off x="7581900" y="4508500"/>
              <a:ext cx="1320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Paraguay</a:t>
              </a:r>
            </a:p>
          </p:txBody>
        </p:sp>
        <p:pic>
          <p:nvPicPr>
            <p:cNvPr id="48" name="Picture 46" descr="Peru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633413" y="5241925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7 Rectángulo"/>
            <p:cNvSpPr>
              <a:spLocks noChangeArrowheads="1"/>
            </p:cNvSpPr>
            <p:nvPr/>
          </p:nvSpPr>
          <p:spPr bwMode="auto">
            <a:xfrm>
              <a:off x="1103313" y="5211763"/>
              <a:ext cx="13208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dirty="0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Perú</a:t>
              </a:r>
            </a:p>
          </p:txBody>
        </p:sp>
        <p:pic>
          <p:nvPicPr>
            <p:cNvPr id="50" name="Picture 48" descr="RepublicaDominicana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763838" y="5241925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7 Rectángulo"/>
            <p:cNvSpPr>
              <a:spLocks noChangeArrowheads="1"/>
            </p:cNvSpPr>
            <p:nvPr/>
          </p:nvSpPr>
          <p:spPr bwMode="auto">
            <a:xfrm>
              <a:off x="3260725" y="5121276"/>
              <a:ext cx="1554164" cy="737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dirty="0" smtClean="0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República Dominicana</a:t>
              </a:r>
              <a:endParaRPr lang="es-ES" dirty="0">
                <a:solidFill>
                  <a:srgbClr val="FFFFFF"/>
                </a:solidFill>
                <a:latin typeface="Calibri" pitchFamily="34" charset="0"/>
                <a:cs typeface="Arial" charset="0"/>
              </a:endParaRPr>
            </a:p>
          </p:txBody>
        </p:sp>
        <p:pic>
          <p:nvPicPr>
            <p:cNvPr id="52" name="Picture 50" descr="Uruguay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922838" y="5227638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7 Rectángulo"/>
            <p:cNvSpPr>
              <a:spLocks noChangeArrowheads="1"/>
            </p:cNvSpPr>
            <p:nvPr/>
          </p:nvSpPr>
          <p:spPr bwMode="auto">
            <a:xfrm>
              <a:off x="5413375" y="5205413"/>
              <a:ext cx="11096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Uruguay</a:t>
              </a:r>
            </a:p>
          </p:txBody>
        </p:sp>
        <p:pic>
          <p:nvPicPr>
            <p:cNvPr id="54" name="Picture 52" descr="Venezuela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7108825" y="5251450"/>
              <a:ext cx="5334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7 Rectángulo"/>
            <p:cNvSpPr>
              <a:spLocks noChangeArrowheads="1"/>
            </p:cNvSpPr>
            <p:nvPr/>
          </p:nvSpPr>
          <p:spPr bwMode="auto">
            <a:xfrm>
              <a:off x="7589838" y="5208588"/>
              <a:ext cx="1276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Venezuela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254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0"/>
    </mc:Choice>
    <mc:Fallback xmlns="">
      <p:transition spd="slow" advTm="1394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066945" y="293167"/>
            <a:ext cx="561662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s-MX" altLang="en-US" sz="4000" b="1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Nuevos Países Miembros</a:t>
            </a:r>
          </a:p>
        </p:txBody>
      </p:sp>
      <p:sp>
        <p:nvSpPr>
          <p:cNvPr id="4" name="Rounded Rectangle 2"/>
          <p:cNvSpPr/>
          <p:nvPr/>
        </p:nvSpPr>
        <p:spPr>
          <a:xfrm>
            <a:off x="0" y="941379"/>
            <a:ext cx="8964488" cy="4432295"/>
          </a:xfrm>
          <a:prstGeom prst="roundRect">
            <a:avLst/>
          </a:prstGeom>
          <a:gradFill flip="none" rotWithShape="1">
            <a:gsLst>
              <a:gs pos="0">
                <a:srgbClr val="186884">
                  <a:shade val="30000"/>
                  <a:satMod val="115000"/>
                </a:srgbClr>
              </a:gs>
              <a:gs pos="50000">
                <a:srgbClr val="186884">
                  <a:shade val="67500"/>
                  <a:satMod val="115000"/>
                </a:srgbClr>
              </a:gs>
              <a:gs pos="100000">
                <a:srgbClr val="186884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CuadroTexto 4"/>
          <p:cNvSpPr txBox="1"/>
          <p:nvPr/>
        </p:nvSpPr>
        <p:spPr>
          <a:xfrm>
            <a:off x="1797822" y="9196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1754437" y="3243927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7" name="15 Rectángulo"/>
          <p:cNvSpPr/>
          <p:nvPr/>
        </p:nvSpPr>
        <p:spPr bwMode="auto">
          <a:xfrm>
            <a:off x="4689822" y="4066709"/>
            <a:ext cx="4124845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endParaRPr lang="en-US" sz="20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8" name="4 Rectángulo"/>
          <p:cNvSpPr/>
          <p:nvPr/>
        </p:nvSpPr>
        <p:spPr bwMode="auto">
          <a:xfrm>
            <a:off x="199304" y="1253402"/>
            <a:ext cx="3920924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 bwMode="auto">
          <a:xfrm>
            <a:off x="232812" y="1253402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Antigua and Barbuda</a:t>
            </a:r>
          </a:p>
        </p:txBody>
      </p:sp>
      <p:sp>
        <p:nvSpPr>
          <p:cNvPr id="10" name="6 Rectángulo"/>
          <p:cNvSpPr/>
          <p:nvPr/>
        </p:nvSpPr>
        <p:spPr bwMode="auto">
          <a:xfrm>
            <a:off x="199304" y="1829466"/>
            <a:ext cx="3905553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" name="7 Rectángulo"/>
          <p:cNvSpPr/>
          <p:nvPr/>
        </p:nvSpPr>
        <p:spPr bwMode="auto">
          <a:xfrm>
            <a:off x="199304" y="2405530"/>
            <a:ext cx="3920924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8 Rectángulo"/>
          <p:cNvSpPr/>
          <p:nvPr/>
        </p:nvSpPr>
        <p:spPr bwMode="auto">
          <a:xfrm>
            <a:off x="220454" y="2979045"/>
            <a:ext cx="3926932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" name="9 Rectángulo"/>
          <p:cNvSpPr/>
          <p:nvPr/>
        </p:nvSpPr>
        <p:spPr bwMode="auto">
          <a:xfrm>
            <a:off x="186946" y="3556220"/>
            <a:ext cx="3960440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" name="10 Rectángulo"/>
          <p:cNvSpPr/>
          <p:nvPr/>
        </p:nvSpPr>
        <p:spPr bwMode="auto">
          <a:xfrm>
            <a:off x="197240" y="4642876"/>
            <a:ext cx="3950146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12 Rectángulo"/>
          <p:cNvSpPr/>
          <p:nvPr/>
        </p:nvSpPr>
        <p:spPr bwMode="auto">
          <a:xfrm>
            <a:off x="4691825" y="4592099"/>
            <a:ext cx="4072113" cy="457032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1800" b="0" i="0" u="none" strike="noStrike" kern="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" name="2 Marcador de contenido"/>
          <p:cNvSpPr txBox="1">
            <a:spLocks/>
          </p:cNvSpPr>
          <p:nvPr/>
        </p:nvSpPr>
        <p:spPr bwMode="auto">
          <a:xfrm>
            <a:off x="232812" y="1867966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Bahamas</a:t>
            </a:r>
          </a:p>
        </p:txBody>
      </p:sp>
      <p:sp>
        <p:nvSpPr>
          <p:cNvPr id="21" name="2 Marcador de contenido"/>
          <p:cNvSpPr txBox="1">
            <a:spLocks/>
          </p:cNvSpPr>
          <p:nvPr/>
        </p:nvSpPr>
        <p:spPr bwMode="auto">
          <a:xfrm>
            <a:off x="232812" y="2405530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Barbados</a:t>
            </a:r>
          </a:p>
        </p:txBody>
      </p:sp>
      <p:sp>
        <p:nvSpPr>
          <p:cNvPr id="22" name="2 Marcador de contenido"/>
          <p:cNvSpPr txBox="1">
            <a:spLocks/>
          </p:cNvSpPr>
          <p:nvPr/>
        </p:nvSpPr>
        <p:spPr bwMode="auto">
          <a:xfrm>
            <a:off x="231984" y="3015049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Dominique</a:t>
            </a:r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 bwMode="auto">
          <a:xfrm>
            <a:off x="220454" y="3556220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Grenada</a:t>
            </a:r>
          </a:p>
        </p:txBody>
      </p:sp>
      <p:sp>
        <p:nvSpPr>
          <p:cNvPr id="24" name="2 Marcador de contenido"/>
          <p:cNvSpPr txBox="1">
            <a:spLocks/>
          </p:cNvSpPr>
          <p:nvPr/>
        </p:nvSpPr>
        <p:spPr bwMode="auto">
          <a:xfrm>
            <a:off x="188762" y="4642876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Haiti</a:t>
            </a:r>
          </a:p>
        </p:txBody>
      </p:sp>
      <p:sp>
        <p:nvSpPr>
          <p:cNvPr id="26" name="2 Marcador de contenido"/>
          <p:cNvSpPr txBox="1">
            <a:spLocks/>
          </p:cNvSpPr>
          <p:nvPr/>
        </p:nvSpPr>
        <p:spPr bwMode="auto">
          <a:xfrm>
            <a:off x="4703493" y="4670474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Trinidad and Tobago</a:t>
            </a: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8218" y="4645494"/>
            <a:ext cx="552563" cy="36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31 Imagen" descr="Bahamian Flag - The National Flag of The Bahamas">
            <a:hlinkClick r:id="rId4"/>
          </p:cNvPr>
          <p:cNvPicPr/>
          <p:nvPr/>
        </p:nvPicPr>
        <p:blipFill>
          <a:blip r:embed="rId5" cstate="print">
            <a:lum bright="12000" contrast="5000"/>
          </a:blip>
          <a:srcRect/>
          <a:stretch>
            <a:fillRect/>
          </a:stretch>
        </p:blipFill>
        <p:spPr bwMode="auto">
          <a:xfrm>
            <a:off x="3577908" y="1861672"/>
            <a:ext cx="522000" cy="3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32 Imagen" descr="Barbados Fla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3680" y="2467247"/>
            <a:ext cx="522000" cy="3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33 Imagen" descr="File:Flag of Dominica.svg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6151" y="2989899"/>
            <a:ext cx="521622" cy="37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34 Imagen" descr="File:Flag of Grenada.svg">
            <a:hlinkClick r:id="rId9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33696" y="3599353"/>
            <a:ext cx="559626" cy="35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35 Imagen" descr="https://encrypted-tbn3.gstatic.com/images?q=tbn:ANd9GcQZvQhI3q6vaYZ7ZN0EMercESC5IGV4lc-IPQnmNs7XIAVJpHNdkw">
            <a:hlinkClick r:id="rId11"/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33696" y="4704518"/>
            <a:ext cx="571161" cy="36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83439" y="1304707"/>
            <a:ext cx="514132" cy="3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ángulo 36"/>
          <p:cNvSpPr/>
          <p:nvPr/>
        </p:nvSpPr>
        <p:spPr>
          <a:xfrm>
            <a:off x="4687804" y="2408374"/>
            <a:ext cx="2149819" cy="4255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12. St Kitts &amp; Nevis</a:t>
            </a:r>
            <a:endParaRPr lang="en-US" sz="20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43" name="15 Rectángulo"/>
          <p:cNvSpPr/>
          <p:nvPr/>
        </p:nvSpPr>
        <p:spPr bwMode="auto">
          <a:xfrm>
            <a:off x="4717488" y="1279731"/>
            <a:ext cx="4073338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Martinique </a:t>
            </a:r>
            <a:endParaRPr lang="en-US" sz="20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44" name="15 Rectángulo"/>
          <p:cNvSpPr/>
          <p:nvPr/>
        </p:nvSpPr>
        <p:spPr bwMode="auto">
          <a:xfrm>
            <a:off x="189253" y="4096686"/>
            <a:ext cx="3958133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Guadeloupe</a:t>
            </a:r>
            <a:endParaRPr lang="en-US" sz="20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33696" y="4131173"/>
            <a:ext cx="588256" cy="397073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246417" y="1324419"/>
            <a:ext cx="539923" cy="364448"/>
          </a:xfrm>
          <a:prstGeom prst="rect">
            <a:avLst/>
          </a:prstGeom>
        </p:spPr>
      </p:pic>
      <p:sp>
        <p:nvSpPr>
          <p:cNvPr id="49" name="15 Rectángulo"/>
          <p:cNvSpPr/>
          <p:nvPr/>
        </p:nvSpPr>
        <p:spPr bwMode="auto">
          <a:xfrm>
            <a:off x="4689822" y="3514352"/>
            <a:ext cx="4124845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St. Maarten </a:t>
            </a:r>
            <a:endParaRPr lang="en-US" sz="20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51" name="13 Rectángulo"/>
          <p:cNvSpPr/>
          <p:nvPr/>
        </p:nvSpPr>
        <p:spPr bwMode="auto">
          <a:xfrm>
            <a:off x="4697601" y="2935567"/>
            <a:ext cx="4100959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St. Lucia</a:t>
            </a:r>
            <a:endParaRPr lang="en-US" sz="20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52" name="15 Rectángulo"/>
          <p:cNvSpPr/>
          <p:nvPr/>
        </p:nvSpPr>
        <p:spPr bwMode="auto">
          <a:xfrm>
            <a:off x="4694104" y="1844047"/>
            <a:ext cx="4104456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221018" y="2953998"/>
            <a:ext cx="554002" cy="391855"/>
          </a:xfrm>
          <a:prstGeom prst="rect">
            <a:avLst/>
          </a:prstGeom>
        </p:spPr>
      </p:pic>
      <p:sp>
        <p:nvSpPr>
          <p:cNvPr id="54" name="Rectángulo 53"/>
          <p:cNvSpPr/>
          <p:nvPr/>
        </p:nvSpPr>
        <p:spPr>
          <a:xfrm>
            <a:off x="4687804" y="1841567"/>
            <a:ext cx="198631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St Kitts and Nevis</a:t>
            </a:r>
            <a:endParaRPr lang="en-US" sz="20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55" name="14 Rectángulo"/>
          <p:cNvSpPr/>
          <p:nvPr/>
        </p:nvSpPr>
        <p:spPr bwMode="auto">
          <a:xfrm>
            <a:off x="4701929" y="2369309"/>
            <a:ext cx="4104456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697996" y="2360373"/>
            <a:ext cx="347306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St. Vincent and the  Grenadines</a:t>
            </a:r>
            <a:endParaRPr lang="en-US" sz="20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57" name="Imagen 5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243359" y="1900186"/>
            <a:ext cx="563026" cy="375351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232100" y="2415004"/>
            <a:ext cx="531838" cy="346015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174090" y="3547417"/>
            <a:ext cx="601779" cy="365917"/>
          </a:xfrm>
          <a:prstGeom prst="rect">
            <a:avLst/>
          </a:prstGeom>
        </p:spPr>
      </p:pic>
      <p:sp>
        <p:nvSpPr>
          <p:cNvPr id="61" name="2 Marcador de contenido"/>
          <p:cNvSpPr txBox="1">
            <a:spLocks/>
          </p:cNvSpPr>
          <p:nvPr/>
        </p:nvSpPr>
        <p:spPr bwMode="auto">
          <a:xfrm>
            <a:off x="4717488" y="4117160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Suriname </a:t>
            </a:r>
          </a:p>
        </p:txBody>
      </p:sp>
      <p:pic>
        <p:nvPicPr>
          <p:cNvPr id="62" name="flagDialog2_ns" descr="https://www.cia.gov/library/publications/the-world-factbook/graphics/flags/large/ns-lgflag.gif">
            <a:hlinkClick r:id="rId19" tooltip="&quot;&quot;"/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23" y="4103059"/>
            <a:ext cx="577915" cy="38824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Rectángulo 64"/>
          <p:cNvSpPr/>
          <p:nvPr/>
        </p:nvSpPr>
        <p:spPr>
          <a:xfrm>
            <a:off x="955232" y="5373674"/>
            <a:ext cx="7217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en-US" sz="4000" b="1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38 Países/Territorios </a:t>
            </a:r>
            <a:r>
              <a:rPr lang="es-MX" altLang="en-US" sz="4000" b="1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Miembros </a:t>
            </a:r>
          </a:p>
        </p:txBody>
      </p:sp>
    </p:spTree>
    <p:extLst>
      <p:ext uri="{BB962C8B-B14F-4D97-AF65-F5344CB8AC3E}">
        <p14:creationId xmlns:p14="http://schemas.microsoft.com/office/powerpoint/2010/main" val="19577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377440" y="1991360"/>
            <a:ext cx="4551680" cy="969880"/>
            <a:chOff x="304800" y="2091399"/>
            <a:chExt cx="4267200" cy="6494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Rectángulo redondeado 2"/>
            <p:cNvSpPr/>
            <p:nvPr/>
          </p:nvSpPr>
          <p:spPr>
            <a:xfrm>
              <a:off x="304800" y="2091399"/>
              <a:ext cx="4267200" cy="64944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02230"/>
                <a:satOff val="-6819"/>
                <a:lumOff val="-2615"/>
                <a:alphaOff val="0"/>
              </a:schemeClr>
            </a:fillRef>
            <a:effectRef idx="2">
              <a:schemeClr val="accent5">
                <a:hueOff val="-4902230"/>
                <a:satOff val="-6819"/>
                <a:lumOff val="-26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ángulo 3"/>
            <p:cNvSpPr/>
            <p:nvPr/>
          </p:nvSpPr>
          <p:spPr>
            <a:xfrm>
              <a:off x="336503" y="2123102"/>
              <a:ext cx="4203794" cy="5860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200" b="1" kern="1200" noProof="0" dirty="0" smtClean="0"/>
                <a:t>Grupos de Trabajo y Cooperación</a:t>
              </a:r>
              <a:endParaRPr lang="es-MX" sz="2200" b="1" kern="12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304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093339"/>
              </p:ext>
            </p:extLst>
          </p:nvPr>
        </p:nvGraphicFramePr>
        <p:xfrm>
          <a:off x="0" y="211389"/>
          <a:ext cx="9108503" cy="5782324"/>
        </p:xfrm>
        <a:graphic>
          <a:graphicData uri="http://schemas.openxmlformats.org/drawingml/2006/table">
            <a:tbl>
              <a:tblPr firstRow="1" firstCol="1" bandRow="1"/>
              <a:tblGrid>
                <a:gridCol w="2718498"/>
                <a:gridCol w="1615386"/>
                <a:gridCol w="4774619"/>
              </a:tblGrid>
              <a:tr h="471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 b="1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Grupos de Trabajo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 b="1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Coordinador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Países </a:t>
                      </a:r>
                      <a:r>
                        <a:rPr lang="es-MX" sz="2000" b="1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Miembros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2368983">
                <a:tc>
                  <a:txBody>
                    <a:bodyPr/>
                    <a:lstStyle/>
                    <a:p>
                      <a:pPr marL="0" marR="111760" lvl="0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150"/>
                        <a:buFont typeface="+mj-lt"/>
                        <a:buNone/>
                      </a:pPr>
                      <a: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+mn-lt"/>
                          <a:ea typeface="+mj-ea"/>
                          <a:cs typeface="+mj-cs"/>
                        </a:rPr>
                        <a:t>1. GT</a:t>
                      </a:r>
                      <a: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 </a:t>
                      </a:r>
                      <a: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+mn-lt"/>
                          <a:ea typeface="+mj-ea"/>
                          <a:cs typeface="+mj-cs"/>
                        </a:rPr>
                        <a:t>sobre</a:t>
                      </a:r>
                      <a:r>
                        <a:rPr lang="es-MX" sz="1800" b="1" kern="1200" baseline="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+mn-lt"/>
                          <a:ea typeface="+mj-ea"/>
                          <a:cs typeface="+mj-cs"/>
                        </a:rPr>
                        <a:t> integración de información estadística y Geográfica </a:t>
                      </a:r>
                      <a:endParaRPr lang="es-MX" sz="1800" b="1" kern="1200" dirty="0">
                        <a:solidFill>
                          <a:srgbClr val="336699">
                            <a:lumMod val="75000"/>
                          </a:srgbClr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Colombia- </a:t>
                      </a:r>
                      <a:r>
                        <a:rPr lang="es-MX" sz="1800" b="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Instituto Geográfico </a:t>
                      </a:r>
                      <a:r>
                        <a:rPr lang="es-MX" sz="1800" b="0" kern="1200" baseline="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y </a:t>
                      </a:r>
                      <a:r>
                        <a:rPr lang="pt-BR" sz="1800" b="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Departamento Administrativo Nacional de Estadística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MX" sz="1800" b="1" kern="1200" dirty="0">
                        <a:solidFill>
                          <a:srgbClr val="336699">
                            <a:lumMod val="75000"/>
                          </a:srgbClr>
                        </a:solidFill>
                        <a:latin typeface="Calibri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Colombia, 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Brasil, Ecuador, Suriname.</a:t>
                      </a:r>
                      <a:endParaRPr lang="es-MX" sz="1800" kern="1200" dirty="0">
                        <a:solidFill>
                          <a:srgbClr val="336699">
                            <a:lumMod val="75000"/>
                          </a:srgbClr>
                        </a:solidFill>
                        <a:latin typeface="Calibri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92">
                <a:tc>
                  <a:txBody>
                    <a:bodyPr/>
                    <a:lstStyle/>
                    <a:p>
                      <a:pPr marL="0" marR="111760" lvl="0" indent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150"/>
                        <a:buFont typeface="+mj-lt"/>
                        <a:buNone/>
                      </a:pPr>
                      <a: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+mn-lt"/>
                          <a:ea typeface="+mj-ea"/>
                          <a:cs typeface="+mj-cs"/>
                        </a:rPr>
                        <a:t>2.</a:t>
                      </a:r>
                      <a:r>
                        <a:rPr lang="es-MX" sz="1800" b="1" kern="1200" baseline="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+mn-lt"/>
                          <a:ea typeface="+mj-ea"/>
                          <a:cs typeface="+mj-cs"/>
                        </a:rPr>
                        <a:t> </a:t>
                      </a:r>
                      <a: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+mn-lt"/>
                          <a:ea typeface="+mj-ea"/>
                          <a:cs typeface="+mj-cs"/>
                        </a:rPr>
                        <a:t>GT </a:t>
                      </a:r>
                      <a:r>
                        <a:rPr lang="es-MX" sz="1800" b="1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+mn-lt"/>
                          <a:ea typeface="+mj-ea"/>
                          <a:cs typeface="+mj-cs"/>
                        </a:rPr>
                        <a:t>en acceso y uso de información geoespacial en reducción de riesgos y cambio climático.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/>
                      </a:r>
                      <a:b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</a:br>
                      <a: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El </a:t>
                      </a:r>
                      <a:r>
                        <a:rPr lang="es-MX" sz="1800" b="1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Salvador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El Salvador, Honduras, Guatemala, Dominica, Guyana, </a:t>
                      </a:r>
                      <a:r>
                        <a:rPr lang="es-MX" sz="1800" kern="1200" dirty="0" err="1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Martinique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, </a:t>
                      </a:r>
                      <a:r>
                        <a:rPr lang="es-MX" sz="1800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República Dominicana, Chile, Canadá, Jamaica, 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Brasil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Organizaciones: </a:t>
                      </a:r>
                      <a:r>
                        <a:rPr lang="es-MX" sz="1800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CDEMA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8792">
                <a:tc>
                  <a:txBody>
                    <a:bodyPr/>
                    <a:lstStyle/>
                    <a:p>
                      <a:pPr marL="0" marR="111760" lvl="0" indent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150"/>
                        <a:buFont typeface="+mj-lt"/>
                        <a:buNone/>
                      </a:pPr>
                      <a: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+mn-lt"/>
                          <a:ea typeface="+mj-ea"/>
                          <a:cs typeface="+mj-cs"/>
                        </a:rPr>
                        <a:t>3. GT </a:t>
                      </a:r>
                      <a:r>
                        <a:rPr lang="es-MX" sz="1800" b="1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+mn-lt"/>
                          <a:ea typeface="+mj-ea"/>
                          <a:cs typeface="+mj-cs"/>
                        </a:rPr>
                        <a:t>de Normas y Especificaciones Técnicas.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México</a:t>
                      </a:r>
                      <a:endParaRPr lang="es-MX" sz="1800" b="1" kern="1200" dirty="0">
                        <a:solidFill>
                          <a:srgbClr val="336699">
                            <a:lumMod val="75000"/>
                          </a:srgbClr>
                        </a:solidFill>
                        <a:latin typeface="Calibri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Chile, Argentina, Barbados, Colombia, St. </a:t>
                      </a:r>
                      <a:r>
                        <a:rPr lang="es-MX" sz="1800" kern="1200" dirty="0" err="1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Kitts</a:t>
                      </a:r>
                      <a:r>
                        <a:rPr lang="es-MX" sz="1800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 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and </a:t>
                      </a:r>
                      <a:r>
                        <a:rPr lang="es-MX" sz="1800" kern="1200" dirty="0" err="1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Nevis</a:t>
                      </a:r>
                      <a:r>
                        <a:rPr lang="es-MX" sz="1800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,  Ecuador,  Antigua 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and </a:t>
                      </a:r>
                      <a:r>
                        <a:rPr lang="es-MX" sz="1800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Barbuda, Nicaragua, Perú, 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 Guyana, El Salvador, Panamá</a:t>
                      </a:r>
                      <a:r>
                        <a:rPr lang="es-MX" sz="1800" kern="1200" baseline="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 y 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 </a:t>
                      </a:r>
                      <a:r>
                        <a:rPr lang="es-MX" sz="1800" kern="1200" dirty="0" err="1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Haiti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.</a:t>
                      </a:r>
                      <a:endParaRPr lang="es-MX" sz="1800" kern="1200" dirty="0">
                        <a:solidFill>
                          <a:srgbClr val="336699">
                            <a:lumMod val="75000"/>
                          </a:srgbClr>
                        </a:solidFill>
                        <a:latin typeface="Calibri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5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29238" y="1052736"/>
          <a:ext cx="9108503" cy="4695952"/>
        </p:xfrm>
        <a:graphic>
          <a:graphicData uri="http://schemas.openxmlformats.org/drawingml/2006/table">
            <a:tbl>
              <a:tblPr firstRow="1" firstCol="1" bandRow="1"/>
              <a:tblGrid>
                <a:gridCol w="2718498"/>
                <a:gridCol w="1615386"/>
                <a:gridCol w="4774619"/>
              </a:tblGrid>
              <a:tr h="2178731">
                <a:tc>
                  <a:txBody>
                    <a:bodyPr/>
                    <a:lstStyle/>
                    <a:p>
                      <a:pPr marL="0" marR="111760" lvl="0" indent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150"/>
                        <a:buFont typeface="+mj-lt"/>
                        <a:buNone/>
                      </a:pPr>
                      <a: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+mn-lt"/>
                          <a:ea typeface="+mj-ea"/>
                          <a:cs typeface="+mj-cs"/>
                        </a:rPr>
                        <a:t>4. GT </a:t>
                      </a:r>
                      <a:r>
                        <a:rPr lang="es-MX" sz="1800" b="1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+mn-lt"/>
                          <a:ea typeface="+mj-ea"/>
                          <a:cs typeface="+mj-cs"/>
                        </a:rPr>
                        <a:t>en Promoción y Asesoría de la Infraestructura de Datos Espaciales.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+mn-lt"/>
                          <a:ea typeface="+mj-ea"/>
                          <a:cs typeface="+mj-cs"/>
                        </a:rPr>
                        <a:t>Chile</a:t>
                      </a:r>
                      <a:endParaRPr lang="es-MX" sz="1800" b="1" kern="1200" dirty="0">
                        <a:solidFill>
                          <a:srgbClr val="336699">
                            <a:lumMod val="75000"/>
                          </a:srgbClr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Chile, Cuba, Dominica, Haití, Guyana, Perú, Paraguay, Panamá, Nicaragua, Jamaica, Ecuador, Estados Unidos, 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Grenada</a:t>
                      </a:r>
                      <a:r>
                        <a:rPr lang="es-MX" sz="1800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, Bahamas, Barbados, Canadá, Antigua 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and </a:t>
                      </a:r>
                      <a:r>
                        <a:rPr lang="es-MX" sz="1800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Barbuda, </a:t>
                      </a:r>
                      <a:r>
                        <a:rPr lang="es-MX" sz="1800" kern="1200" dirty="0" err="1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Martinique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, </a:t>
                      </a:r>
                      <a:r>
                        <a:rPr lang="es-MX" sz="1800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Uruguay, Brasil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Organizaciones:</a:t>
                      </a:r>
                      <a:r>
                        <a:rPr lang="es-MX" sz="1800" kern="1200" baseline="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 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Secretariado UNGGIM, URISA </a:t>
                      </a:r>
                      <a:r>
                        <a:rPr lang="es-MX" sz="1800" kern="1200" dirty="0" err="1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Caribbean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 </a:t>
                      </a:r>
                      <a:r>
                        <a:rPr lang="es-MX" sz="1800" kern="1200" dirty="0" err="1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Chapter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3717">
                <a:tc>
                  <a:txBody>
                    <a:bodyPr/>
                    <a:lstStyle/>
                    <a:p>
                      <a:pPr marL="0" marR="11176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150"/>
                        <a:buFont typeface="+mj-lt"/>
                        <a:buNone/>
                      </a:pPr>
                      <a: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+mn-lt"/>
                          <a:ea typeface="+mj-ea"/>
                          <a:cs typeface="+mj-cs"/>
                        </a:rPr>
                        <a:t>5.</a:t>
                      </a:r>
                      <a:r>
                        <a:rPr lang="es-MX" sz="1800" b="1" kern="1200" baseline="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+mn-lt"/>
                          <a:ea typeface="+mj-ea"/>
                          <a:cs typeface="+mj-cs"/>
                        </a:rPr>
                        <a:t> </a:t>
                      </a:r>
                      <a: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+mn-lt"/>
                          <a:ea typeface="+mj-ea"/>
                          <a:cs typeface="+mj-cs"/>
                        </a:rPr>
                        <a:t>GT en</a:t>
                      </a:r>
                      <a:r>
                        <a:rPr lang="es-MX" sz="1800" b="1" kern="1200" baseline="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+mn-lt"/>
                          <a:ea typeface="+mj-ea"/>
                          <a:cs typeface="+mj-cs"/>
                        </a:rPr>
                        <a:t> Cooperación y Colaboración Regional. </a:t>
                      </a:r>
                      <a:r>
                        <a:rPr lang="es-MX" sz="1800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/>
                      </a:r>
                      <a:b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</a:br>
                      <a:r>
                        <a:rPr lang="es-MX" sz="18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México</a:t>
                      </a:r>
                      <a:endParaRPr lang="es-MX" sz="1800" b="1" kern="1200" dirty="0">
                        <a:solidFill>
                          <a:srgbClr val="336699">
                            <a:lumMod val="75000"/>
                          </a:srgbClr>
                        </a:solidFill>
                        <a:latin typeface="Calibri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Antigua and Barbuda, Bahamas, Barbados, Belice, Cuba, Dominica, Grenada, </a:t>
                      </a:r>
                      <a:r>
                        <a:rPr lang="es-MX" sz="1800" kern="1200" dirty="0" err="1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Guadeloupe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, Guyana, </a:t>
                      </a:r>
                      <a:r>
                        <a:rPr lang="es-MX" sz="1800" kern="1200" dirty="0" err="1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Haïti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, Jamaica, </a:t>
                      </a:r>
                      <a:r>
                        <a:rPr lang="es-MX" sz="1800" kern="1200" dirty="0" err="1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Martinique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, República Dominicana, Saint Lucia, Saint </a:t>
                      </a:r>
                      <a:r>
                        <a:rPr lang="es-MX" sz="1800" kern="1200" dirty="0" err="1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Kitts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 and </a:t>
                      </a:r>
                      <a:r>
                        <a:rPr lang="es-MX" sz="1800" kern="1200" dirty="0" err="1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Nevis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, Saint </a:t>
                      </a:r>
                      <a:r>
                        <a:rPr lang="es-MX" sz="1800" kern="1200" dirty="0" err="1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Vincent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 and </a:t>
                      </a:r>
                      <a:r>
                        <a:rPr lang="es-MX" sz="1800" kern="1200" dirty="0" err="1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the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 </a:t>
                      </a:r>
                      <a:r>
                        <a:rPr lang="es-MX" sz="1800" kern="1200" dirty="0" err="1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Grenadines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, St. Maarten, Suriname y Trinidad and Tobago.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Organizaciones:</a:t>
                      </a:r>
                      <a:r>
                        <a:rPr lang="es-MX" sz="1800" kern="1200" baseline="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 </a:t>
                      </a:r>
                      <a:r>
                        <a:rPr lang="es-MX" sz="1800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AEC, URISA</a:t>
                      </a:r>
                      <a:r>
                        <a:rPr lang="es-MX" sz="1800" kern="1200" baseline="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 </a:t>
                      </a:r>
                      <a:r>
                        <a:rPr lang="es-MX" sz="1800" kern="1200" baseline="0" dirty="0" err="1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Caribbean</a:t>
                      </a:r>
                      <a:r>
                        <a:rPr lang="es-MX" sz="1800" kern="1200" baseline="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 </a:t>
                      </a:r>
                      <a:r>
                        <a:rPr lang="es-MX" sz="1800" kern="1200" baseline="0" dirty="0" err="1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Chapter</a:t>
                      </a:r>
                      <a:r>
                        <a:rPr lang="es-MX" sz="1800" kern="1200" baseline="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, CDEMA e INEGI.</a:t>
                      </a:r>
                      <a:endParaRPr lang="es-MX" sz="1800" kern="1200" dirty="0">
                        <a:solidFill>
                          <a:srgbClr val="336699">
                            <a:lumMod val="75000"/>
                          </a:srgbClr>
                        </a:solidFill>
                        <a:latin typeface="Calibri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29569" y="511194"/>
          <a:ext cx="9108503" cy="541542"/>
        </p:xfrm>
        <a:graphic>
          <a:graphicData uri="http://schemas.openxmlformats.org/drawingml/2006/table">
            <a:tbl>
              <a:tblPr firstRow="1" firstCol="1" bandRow="1"/>
              <a:tblGrid>
                <a:gridCol w="2718498"/>
                <a:gridCol w="1615386"/>
                <a:gridCol w="4774619"/>
              </a:tblGrid>
              <a:tr h="5415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 b="1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Grupos de Trabajo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 b="1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Coordinador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Países </a:t>
                      </a:r>
                      <a:r>
                        <a:rPr lang="es-MX" sz="2000" b="1" kern="1200" dirty="0">
                          <a:solidFill>
                            <a:srgbClr val="336699">
                              <a:lumMod val="75000"/>
                            </a:srgbClr>
                          </a:solidFill>
                          <a:latin typeface="Calibri"/>
                          <a:ea typeface="+mj-ea"/>
                          <a:cs typeface="+mj-cs"/>
                        </a:rPr>
                        <a:t>Miembros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91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1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Diagnósticos Temáticos para las Américas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90689"/>
            <a:ext cx="8229600" cy="996240"/>
          </a:xfrm>
        </p:spPr>
        <p:txBody>
          <a:bodyPr/>
          <a:lstStyle/>
          <a:p>
            <a:pPr marL="0" indent="0" algn="just" fontAlgn="t">
              <a:buNone/>
            </a:pPr>
            <a:r>
              <a:rPr lang="es-MX" sz="2000" dirty="0">
                <a:solidFill>
                  <a:srgbClr val="336699">
                    <a:lumMod val="75000"/>
                  </a:srgbClr>
                </a:solidFill>
              </a:rPr>
              <a:t>Se está trabajado en la integración de un cuestionario único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</a:rPr>
              <a:t>para los 38 países miembros con </a:t>
            </a:r>
            <a:r>
              <a:rPr lang="es-MX" sz="2000" dirty="0">
                <a:solidFill>
                  <a:srgbClr val="336699">
                    <a:lumMod val="75000"/>
                  </a:srgbClr>
                </a:solidFill>
              </a:rPr>
              <a:t>preguntas referentes a los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</a:rPr>
              <a:t>siguientes temas:</a:t>
            </a:r>
            <a:endParaRPr lang="en-US" sz="2000" dirty="0" smtClean="0">
              <a:solidFill>
                <a:srgbClr val="336699">
                  <a:lumMod val="75000"/>
                </a:srgbClr>
              </a:solidFill>
              <a:ea typeface="+mj-ea"/>
              <a:cs typeface="+mj-cs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911436677"/>
              </p:ext>
            </p:extLst>
          </p:nvPr>
        </p:nvGraphicFramePr>
        <p:xfrm>
          <a:off x="1322363" y="2532184"/>
          <a:ext cx="6569612" cy="3179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0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000" b="1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Diagnósticos Temáticos para las Américas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90689"/>
            <a:ext cx="8229600" cy="3528392"/>
          </a:xfrm>
        </p:spPr>
        <p:txBody>
          <a:bodyPr>
            <a:normAutofit/>
          </a:bodyPr>
          <a:lstStyle/>
          <a:p>
            <a:pPr algn="just" fontAlgn="t"/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Se está trabajado en la integración de un cuestionario único con preguntas referentes a los temas particulares de cada Grupo de Trabajo.</a:t>
            </a:r>
          </a:p>
          <a:p>
            <a:pPr algn="just" fontAlgn="t"/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Se espera tener un diagnóstico completo de los 38 países de UN-GGIM:Américas a presentarse en la segunda sesión del Comité Regional.</a:t>
            </a:r>
          </a:p>
          <a:p>
            <a:pPr algn="just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68320" b="31671"/>
          <a:stretch/>
        </p:blipFill>
        <p:spPr>
          <a:xfrm>
            <a:off x="3355826" y="3016252"/>
            <a:ext cx="2432347" cy="308321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15840" y="3444725"/>
            <a:ext cx="689212" cy="11069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3688118" y="5278398"/>
            <a:ext cx="504588" cy="253916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es-MX" sz="1050" dirty="0" smtClean="0"/>
              <a:t>2015</a:t>
            </a:r>
            <a:endParaRPr lang="es-MX" sz="1050" dirty="0"/>
          </a:p>
        </p:txBody>
      </p:sp>
      <p:sp>
        <p:nvSpPr>
          <p:cNvPr id="5" name="CuadroTexto 4"/>
          <p:cNvSpPr txBox="1"/>
          <p:nvPr/>
        </p:nvSpPr>
        <p:spPr>
          <a:xfrm>
            <a:off x="3610506" y="3167206"/>
            <a:ext cx="184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rgbClr val="2968A2"/>
                </a:solidFill>
              </a:rPr>
              <a:t>Cuestionario de diagnóstico para las Américas</a:t>
            </a:r>
          </a:p>
          <a:p>
            <a:pPr algn="ctr"/>
            <a:endParaRPr lang="es-ES" sz="1000" b="1" dirty="0">
              <a:solidFill>
                <a:srgbClr val="2968A2"/>
              </a:solidFill>
            </a:endParaRPr>
          </a:p>
          <a:p>
            <a:pPr algn="ctr"/>
            <a:r>
              <a:rPr lang="es-ES" sz="1000" b="1" dirty="0" smtClean="0">
                <a:solidFill>
                  <a:srgbClr val="2968A2"/>
                </a:solidFill>
              </a:rPr>
              <a:t>UN-GGIM:Américas</a:t>
            </a:r>
            <a:endParaRPr lang="es-ES" sz="1000" b="1" dirty="0">
              <a:solidFill>
                <a:srgbClr val="2968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78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74637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2° Sesión de UN-GGIM:Américas</a:t>
            </a:r>
            <a:r>
              <a:rPr lang="es-MX" dirty="0" smtClean="0"/>
              <a:t>	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0398" y="1165894"/>
            <a:ext cx="8229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s-MX" sz="24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Se llevará a cabo en el marco del </a:t>
            </a:r>
            <a:r>
              <a:rPr lang="es-MX" sz="2400" dirty="0" err="1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Latin</a:t>
            </a:r>
            <a:r>
              <a:rPr lang="es-MX" sz="24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 American </a:t>
            </a:r>
            <a:r>
              <a:rPr lang="es-MX" sz="2400" dirty="0" err="1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Geospatial</a:t>
            </a:r>
            <a:r>
              <a:rPr lang="es-MX" sz="24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 </a:t>
            </a:r>
            <a:r>
              <a:rPr lang="es-MX" sz="2400" dirty="0" err="1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Forum</a:t>
            </a:r>
            <a:r>
              <a:rPr lang="es-MX" sz="24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 el 11 y 12 de noviembre de 2015 en la Ciudad de México.</a:t>
            </a:r>
          </a:p>
          <a:p>
            <a:pPr algn="just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8834" r="2752" b="25327"/>
          <a:stretch/>
        </p:blipFill>
        <p:spPr>
          <a:xfrm>
            <a:off x="375670" y="2564904"/>
            <a:ext cx="8239056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65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2125" y="344806"/>
            <a:ext cx="8159750" cy="1325563"/>
          </a:xfrm>
        </p:spPr>
        <p:txBody>
          <a:bodyPr/>
          <a:lstStyle/>
          <a:p>
            <a:r>
              <a:rPr lang="es-MX" sz="4000" b="1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Colaboración con UN-GGIM:Américas</a:t>
            </a:r>
            <a:r>
              <a:rPr lang="es-MX" dirty="0" smtClean="0"/>
              <a:t>	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175385"/>
            <a:ext cx="78867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Plan de Acción Conjunto entre el Comité </a:t>
            </a:r>
            <a:r>
              <a:rPr lang="es-MX" sz="24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Regional, el Instituto </a:t>
            </a:r>
            <a:r>
              <a:rPr lang="es-MX" sz="24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Panamericano de Geografía e Historia, SIRGAS y GeoSUR enmarcan la unión de esfuerzos para el continente americano en materia geoespacial.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106" r="4240"/>
          <a:stretch/>
        </p:blipFill>
        <p:spPr>
          <a:xfrm>
            <a:off x="2794000" y="4292588"/>
            <a:ext cx="1437147" cy="14170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132" y="2735260"/>
            <a:ext cx="2979896" cy="12923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463" t="17460" r="1852" b="19805"/>
          <a:stretch/>
        </p:blipFill>
        <p:spPr>
          <a:xfrm>
            <a:off x="5314060" y="2672081"/>
            <a:ext cx="2143380" cy="13208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89" y="4027646"/>
            <a:ext cx="1979470" cy="197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21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3090" y="154307"/>
            <a:ext cx="2597150" cy="953134"/>
          </a:xfrm>
        </p:spPr>
        <p:txBody>
          <a:bodyPr>
            <a:normAutofit fontScale="90000"/>
          </a:bodyPr>
          <a:lstStyle/>
          <a:p>
            <a:r>
              <a:rPr lang="es-MX" sz="3600" b="1" kern="1200" dirty="0" err="1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Contentido</a:t>
            </a:r>
            <a:r>
              <a:rPr lang="es-MX" sz="3600" b="1" kern="12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/>
            </a:r>
            <a:br>
              <a:rPr lang="es-MX" sz="3600" b="1" kern="12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</a:br>
            <a:endParaRPr lang="es-MX" sz="3600" b="1" kern="12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083001065"/>
              </p:ext>
            </p:extLst>
          </p:nvPr>
        </p:nvGraphicFramePr>
        <p:xfrm>
          <a:off x="786552" y="110744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38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600" y="192406"/>
            <a:ext cx="8727440" cy="1325563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Reunión Expandida de Buró de UN-GGIM</a:t>
            </a:r>
            <a:br>
              <a:rPr lang="es-MX" sz="3600" b="1" dirty="0">
                <a:solidFill>
                  <a:srgbClr val="336699">
                    <a:lumMod val="75000"/>
                  </a:srgbClr>
                </a:solidFill>
                <a:latin typeface="Calibri"/>
              </a:rPr>
            </a:br>
            <a:r>
              <a:rPr lang="es-MX" sz="3600" b="1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Hangzhou, </a:t>
            </a:r>
            <a:r>
              <a:rPr lang="es-MX" sz="3600" b="1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China. Mayo 2015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622425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es-MX" sz="26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A la reunión asistieron los 3 </a:t>
            </a:r>
            <a:r>
              <a:rPr lang="es-MX" sz="2600" dirty="0" err="1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co-chairs</a:t>
            </a:r>
            <a:r>
              <a:rPr lang="es-MX" sz="26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 de GGIM: Global y los Presidentes de los GGIM Regionales de Américas, Asia-Pacífico, Europa, Países Árabes y África.</a:t>
            </a:r>
          </a:p>
          <a:p>
            <a:pPr lvl="0" algn="just"/>
            <a:r>
              <a:rPr lang="es-MX" sz="26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se definieron estrategias para unir los programas de trabajo de los comités de UN-GGIM Regionales con el del Comité de Expertos Global</a:t>
            </a:r>
          </a:p>
          <a:p>
            <a:pPr algn="just"/>
            <a:r>
              <a:rPr lang="es-MX" sz="26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Se revisó el progreso de la Agenda Provisional para la 5° Sesión de UN-GGIM (03-07 Agosto, Nueva York) y la preparación del reporte que se presentará a ECOSOC en 2016. </a:t>
            </a:r>
          </a:p>
          <a:p>
            <a:pPr lvl="0" algn="just"/>
            <a:r>
              <a:rPr lang="es-MX" sz="26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El Rol de UN-GGIM en la Agenda de Desarrollo Post-2015 y los Objetivos de Desarrollo Sustentable.</a:t>
            </a:r>
          </a:p>
          <a:p>
            <a:endParaRPr lang="es-MX" dirty="0" smtClean="0"/>
          </a:p>
          <a:p>
            <a:endParaRPr lang="es-MX" dirty="0"/>
          </a:p>
          <a:p>
            <a:pPr lvl="0"/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91011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0965" y="1167766"/>
            <a:ext cx="8838565" cy="4351338"/>
          </a:xfrm>
        </p:spPr>
        <p:txBody>
          <a:bodyPr>
            <a:normAutofit/>
          </a:bodyPr>
          <a:lstStyle/>
          <a:p>
            <a:pPr algn="just"/>
            <a:r>
              <a:rPr lang="es-MX" sz="18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En el Marco </a:t>
            </a:r>
            <a:r>
              <a:rPr lang="es-MX" sz="18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un Convenio </a:t>
            </a:r>
            <a:r>
              <a:rPr lang="es-MX" sz="18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de Colaboración entre la Administración Nacional de Topografía, Cartografía y Geo información (</a:t>
            </a:r>
            <a:r>
              <a:rPr lang="es-MX" sz="18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NASG) </a:t>
            </a:r>
            <a:r>
              <a:rPr lang="es-MX" sz="18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de China y </a:t>
            </a:r>
            <a:r>
              <a:rPr lang="es-MX" sz="18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INEGI</a:t>
            </a:r>
            <a:r>
              <a:rPr lang="es-MX" sz="18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, se entregaron un total de 251 imágenes del Satélite Chino ZY3 cuya resolución espacial en la banda pancromática es de 2.5 metros y de 6 en la </a:t>
            </a:r>
            <a:r>
              <a:rPr lang="es-MX" sz="1800" dirty="0" err="1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multiespectral</a:t>
            </a:r>
            <a:r>
              <a:rPr lang="es-MX" sz="18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.</a:t>
            </a:r>
          </a:p>
          <a:p>
            <a:pPr algn="just"/>
            <a:r>
              <a:rPr lang="es-MX" sz="18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Dichas </a:t>
            </a:r>
            <a:r>
              <a:rPr lang="es-MX" sz="18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imágenes corresponden con 12 de los 18 países que participan en el Proyecto Caribe y serán utilizadas para la construcción de un Mapa de Cobertura de Suelo para la región.</a:t>
            </a:r>
          </a:p>
          <a:p>
            <a:pPr marL="0" indent="0" algn="just">
              <a:buNone/>
            </a:pPr>
            <a:endParaRPr lang="es-MX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43840" y="-26351"/>
            <a:ext cx="8515350" cy="1325563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Reunión Expandida de Buró de UN-GGIM</a:t>
            </a:r>
            <a:br>
              <a:rPr lang="es-MX" sz="3200" b="1" dirty="0">
                <a:solidFill>
                  <a:srgbClr val="336699">
                    <a:lumMod val="75000"/>
                  </a:srgbClr>
                </a:solidFill>
                <a:latin typeface="Calibri"/>
              </a:rPr>
            </a:br>
            <a:r>
              <a:rPr lang="es-MX" sz="3200" b="1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Hangzhou, </a:t>
            </a:r>
            <a:r>
              <a:rPr lang="es-MX" sz="3200" b="1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China. Mayo 2015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2" r="3223" b="11704"/>
          <a:stretch/>
        </p:blipFill>
        <p:spPr>
          <a:xfrm>
            <a:off x="1565274" y="3180080"/>
            <a:ext cx="6169949" cy="277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4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255520" y="2143760"/>
            <a:ext cx="4561840" cy="939400"/>
            <a:chOff x="304800" y="3089319"/>
            <a:chExt cx="4267200" cy="6494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Rectángulo redondeado 5"/>
            <p:cNvSpPr/>
            <p:nvPr/>
          </p:nvSpPr>
          <p:spPr>
            <a:xfrm>
              <a:off x="304800" y="3089319"/>
              <a:ext cx="4267200" cy="64944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2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ángulo 9"/>
            <p:cNvSpPr/>
            <p:nvPr/>
          </p:nvSpPr>
          <p:spPr>
            <a:xfrm>
              <a:off x="336503" y="3121022"/>
              <a:ext cx="4203794" cy="5860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200" b="1" kern="1200" noProof="0" smtClean="0"/>
                <a:t>Proyecto </a:t>
              </a:r>
              <a:r>
                <a:rPr lang="es-MX" sz="2200" b="1" kern="1200" noProof="0" dirty="0" smtClean="0"/>
                <a:t>Caribe</a:t>
              </a:r>
              <a:endParaRPr lang="es-MX" sz="2200" b="1" kern="12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336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900593" cy="6904218"/>
          </a:xfrm>
          <a:prstGeom prst="rect">
            <a:avLst/>
          </a:prstGeom>
          <a:effectLst/>
        </p:spPr>
      </p:pic>
      <p:sp>
        <p:nvSpPr>
          <p:cNvPr id="6" name="Rectángulo 5"/>
          <p:cNvSpPr/>
          <p:nvPr/>
        </p:nvSpPr>
        <p:spPr>
          <a:xfrm>
            <a:off x="1043608" y="5229200"/>
            <a:ext cx="738626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s-MX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Proyecto para el Fortalecimiento de las Infraestructuras de Datos Espaciales en el Caribe</a:t>
            </a:r>
            <a:endParaRPr lang="es-MX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041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5"/>
    </mc:Choice>
    <mc:Fallback xmlns="">
      <p:transition spd="slow" advTm="1071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texto"/>
          <p:cNvSpPr>
            <a:spLocks noGrp="1"/>
          </p:cNvSpPr>
          <p:nvPr>
            <p:ph type="body" sz="half" idx="2"/>
          </p:nvPr>
        </p:nvSpPr>
        <p:spPr>
          <a:xfrm>
            <a:off x="180492" y="1485587"/>
            <a:ext cx="4824536" cy="2031158"/>
          </a:xfrm>
        </p:spPr>
        <p:txBody>
          <a:bodyPr>
            <a:noAutofit/>
          </a:bodyPr>
          <a:lstStyle/>
          <a:p>
            <a:pPr algn="just" fontAlgn="base"/>
            <a:r>
              <a:rPr lang="es-ES" sz="1500" kern="12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En abril </a:t>
            </a:r>
            <a:r>
              <a:rPr lang="es-ES" sz="1500" kern="1200" dirty="0" smtClean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de 2014, </a:t>
            </a:r>
            <a:r>
              <a:rPr lang="es-ES" sz="1500" kern="12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México presentó cuatro nuevos proyectos de cooperación, reiterando el papel de la Asociación de Estados del </a:t>
            </a:r>
            <a:r>
              <a:rPr lang="es-ES" sz="1500" kern="1200" dirty="0" smtClean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Caribe (AEC) </a:t>
            </a:r>
            <a:r>
              <a:rPr lang="es-ES" sz="1500" kern="12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para promover la cooperación entre los </a:t>
            </a:r>
            <a:r>
              <a:rPr lang="es-ES" sz="1500" kern="1200" dirty="0" smtClean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Estados </a:t>
            </a:r>
            <a:r>
              <a:rPr lang="es-ES" sz="1500" kern="12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M</a:t>
            </a:r>
            <a:r>
              <a:rPr lang="es-ES" sz="1500" kern="1200" dirty="0" smtClean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iembros</a:t>
            </a:r>
            <a:r>
              <a:rPr lang="es-ES" sz="1500" kern="12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. </a:t>
            </a:r>
          </a:p>
          <a:p>
            <a:pPr algn="just"/>
            <a:r>
              <a:rPr lang="es-ES" sz="1500" kern="12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/>
            </a:r>
            <a:br>
              <a:rPr lang="es-ES" sz="1500" kern="12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</a:br>
            <a:r>
              <a:rPr lang="es-ES" sz="1500" kern="12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Uno de estos proyectos consiste en la integración de la plataforma de información espacial en el Caribe </a:t>
            </a:r>
            <a:r>
              <a:rPr lang="es-MX" sz="1500" kern="12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con el objetivo de que los países miembros de la AEC mejoren su capacidad de prevención y atención de problemas futuros ocasionados por fenómenos naturales y antropogénicos</a:t>
            </a:r>
          </a:p>
        </p:txBody>
      </p:sp>
      <p:pic>
        <p:nvPicPr>
          <p:cNvPr id="11" name="Picture 3" descr="C:\Users\rolando.ocampo\Desktop\ROA\Personal\foto AEC 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1010" y="1678434"/>
            <a:ext cx="3592990" cy="2022937"/>
          </a:xfrm>
          <a:prstGeom prst="rect">
            <a:avLst/>
          </a:prstGeom>
          <a:noFill/>
        </p:spPr>
      </p:pic>
      <p:pic>
        <p:nvPicPr>
          <p:cNvPr id="8" name="4 Marcador de contenido" descr="logo-estados-del-carib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-3271"/>
            <a:ext cx="4644007" cy="1367678"/>
          </a:xfrm>
          <a:prstGeom prst="rect">
            <a:avLst/>
          </a:prstGeom>
        </p:spPr>
      </p:pic>
      <p:pic>
        <p:nvPicPr>
          <p:cNvPr id="10" name="9 Imagen" descr="Declaracion-de-Merid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75777" y="3709592"/>
            <a:ext cx="5668222" cy="2159360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80492" y="729324"/>
            <a:ext cx="3829722" cy="70675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s-MX" dirty="0" smtClean="0">
                <a:solidFill>
                  <a:srgbClr val="002060"/>
                </a:solidFill>
                <a:latin typeface="Calibri"/>
              </a:rPr>
              <a:t>Sexta Cumbre  de la Asociación de Estados del Caribe  </a:t>
            </a:r>
            <a:endParaRPr lang="es-MX" sz="4200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36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79512" y="2204864"/>
            <a:ext cx="5112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Este proyecto promueve la participación del Caribe en la iniciativa sobre la G</a:t>
            </a:r>
            <a:r>
              <a:rPr lang="es-ES" sz="1600" dirty="0" smtClean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estión Global de </a:t>
            </a:r>
            <a:r>
              <a:rPr lang="es-ES" sz="16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I</a:t>
            </a:r>
            <a:r>
              <a:rPr lang="es-ES" sz="1600" dirty="0" smtClean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nformación </a:t>
            </a:r>
            <a:r>
              <a:rPr lang="es-ES" sz="16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G</a:t>
            </a:r>
            <a:r>
              <a:rPr lang="es-ES" sz="1600" dirty="0" smtClean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eoespacial </a:t>
            </a:r>
            <a:r>
              <a:rPr lang="es-ES" sz="16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(UN-GGIM), con el fin de contar con información confiable y oportuna para promover el desarrollo de sus sociedades.</a:t>
            </a:r>
          </a:p>
          <a:p>
            <a:pPr algn="just"/>
            <a:r>
              <a:rPr lang="es-ES" sz="16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/>
            </a:r>
            <a:br>
              <a:rPr lang="es-ES" sz="16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</a:br>
            <a:r>
              <a:rPr lang="es-ES" sz="16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El proyecto incluye el suministro a los países del Caribe que requieren equipamiento tecnológico y proporciona una inversión de 4,5 millones de dólares.</a:t>
            </a:r>
            <a:endParaRPr lang="es-MX" sz="1600" dirty="0">
              <a:solidFill>
                <a:srgbClr val="336699">
                  <a:lumMod val="75000"/>
                </a:srgbClr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4" descr="C:\Users\rolando.ocampo\Desktop\ROA\Personal\foteo A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507644"/>
            <a:ext cx="3563888" cy="2305874"/>
          </a:xfrm>
          <a:prstGeom prst="rect">
            <a:avLst/>
          </a:prstGeom>
          <a:noFill/>
        </p:spPr>
      </p:pic>
      <p:pic>
        <p:nvPicPr>
          <p:cNvPr id="9" name="11 Imagen" descr="DrSoj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3780651"/>
            <a:ext cx="3563888" cy="2206663"/>
          </a:xfrm>
          <a:prstGeom prst="rect">
            <a:avLst/>
          </a:prstGeom>
        </p:spPr>
      </p:pic>
      <p:pic>
        <p:nvPicPr>
          <p:cNvPr id="10" name="4 Marcador de contenido" descr="logo-estados-del-carib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1"/>
            <a:ext cx="4860032" cy="1431298"/>
          </a:xfrm>
          <a:prstGeom prst="rect">
            <a:avLst/>
          </a:prstGeom>
        </p:spPr>
      </p:pic>
      <p:sp>
        <p:nvSpPr>
          <p:cNvPr id="11" name="3 Título"/>
          <p:cNvSpPr>
            <a:spLocks noGrp="1"/>
          </p:cNvSpPr>
          <p:nvPr>
            <p:ph type="title"/>
          </p:nvPr>
        </p:nvSpPr>
        <p:spPr>
          <a:xfrm>
            <a:off x="441282" y="260648"/>
            <a:ext cx="3829722" cy="70675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/>
            </a:r>
            <a:br>
              <a:rPr lang="en-US" sz="2000" b="1" dirty="0" smtClean="0">
                <a:solidFill>
                  <a:srgbClr val="002060"/>
                </a:solidFill>
              </a:rPr>
            </a:br>
            <a:r>
              <a:rPr lang="es-MX" sz="2000" b="1" dirty="0">
                <a:solidFill>
                  <a:srgbClr val="002060"/>
                </a:solidFill>
                <a:latin typeface="Calibri"/>
              </a:rPr>
              <a:t>Sexta Cumbre  de la Asociación de Estados del Caribe</a:t>
            </a:r>
            <a:endParaRPr lang="en-US" sz="2000" b="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72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2 Marcador de contenido"/>
          <p:cNvSpPr txBox="1">
            <a:spLocks/>
          </p:cNvSpPr>
          <p:nvPr/>
        </p:nvSpPr>
        <p:spPr bwMode="auto">
          <a:xfrm>
            <a:off x="1388093" y="1845392"/>
            <a:ext cx="5994666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66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FF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FF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FF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F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F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F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FF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endParaRPr lang="es-MX" sz="1500" b="1" kern="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1" name="2 Marcador de contenido"/>
          <p:cNvSpPr txBox="1">
            <a:spLocks/>
          </p:cNvSpPr>
          <p:nvPr/>
        </p:nvSpPr>
        <p:spPr bwMode="auto">
          <a:xfrm>
            <a:off x="2411760" y="3104964"/>
            <a:ext cx="4428492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s-ES" sz="135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95536" y="476672"/>
            <a:ext cx="8280920" cy="5987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2800" b="1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Objetivo </a:t>
            </a:r>
            <a:r>
              <a:rPr lang="es-MX" sz="2800" b="1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General del Proyecto Caribe:</a:t>
            </a:r>
            <a:endParaRPr lang="es-MX" sz="2800" b="1" dirty="0">
              <a:solidFill>
                <a:srgbClr val="336699">
                  <a:lumMod val="75000"/>
                </a:srgbClr>
              </a:solidFill>
              <a:latin typeface="Calibri"/>
            </a:endParaRPr>
          </a:p>
          <a:p>
            <a:pPr>
              <a:defRPr/>
            </a:pPr>
            <a:endParaRPr lang="es-MX" sz="135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  <a:p>
            <a:pPr>
              <a:defRPr/>
            </a:pPr>
            <a:r>
              <a:rPr lang="es-MX" sz="2000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Impulsar el desarrollo de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las Infraestructuras de Datos Espaciales en Estados y T</a:t>
            </a:r>
            <a:r>
              <a:rPr lang="es-MX" sz="2000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erritorios Miembros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de la Asociación de Estados del </a:t>
            </a:r>
            <a:r>
              <a:rPr lang="es-MX" sz="2000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Caribe, para fortalecer la generación, uso e intercambio de información geoespacial.</a:t>
            </a:r>
          </a:p>
          <a:p>
            <a:pPr algn="ctr">
              <a:defRPr/>
            </a:pPr>
            <a:endParaRPr lang="es-MX" sz="20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  <a:p>
            <a:pPr algn="ctr">
              <a:defRPr/>
            </a:pPr>
            <a:endParaRPr lang="es-MX" sz="20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s-ES" sz="2800" b="1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Objetivos </a:t>
            </a:r>
            <a:r>
              <a:rPr lang="es-ES" sz="2800" b="1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Específicos </a:t>
            </a:r>
            <a:r>
              <a:rPr lang="es-MX" sz="2800" b="1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del Proyecto Caribe </a:t>
            </a:r>
            <a:r>
              <a:rPr lang="es-ES" sz="2800" b="1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:</a:t>
            </a:r>
            <a:endParaRPr lang="es-ES" sz="2800" b="1" dirty="0">
              <a:solidFill>
                <a:srgbClr val="336699">
                  <a:lumMod val="75000"/>
                </a:srgbClr>
              </a:solidFill>
              <a:latin typeface="Calibri"/>
            </a:endParaRPr>
          </a:p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s-ES" sz="20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  <a:p>
            <a:pPr marL="202406" indent="-202406" algn="just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s-MX" sz="2000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Reducir la brecha en la gestión de información geoespacial de los países de la Región del Caribe con respecto a los demás países del Continente.</a:t>
            </a:r>
          </a:p>
          <a:p>
            <a:pPr marL="266700" indent="-266700" algn="just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s-MX" sz="20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  <a:p>
            <a:pPr marL="202406" indent="-202406" algn="just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s-MX" sz="2000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Apoyar la integración y participación de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19 Países </a:t>
            </a:r>
            <a:r>
              <a:rPr lang="es-MX" sz="2000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del Caribe en la iniciativa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UN-GGIM:Américas.</a:t>
            </a:r>
            <a:endParaRPr lang="es-ES" sz="20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  <a:p>
            <a:pPr algn="ctr">
              <a:defRPr/>
            </a:pPr>
            <a:endParaRPr lang="es-MX" b="1" kern="0" dirty="0">
              <a:latin typeface="Calibri"/>
            </a:endParaRPr>
          </a:p>
          <a:p>
            <a:pPr algn="ctr">
              <a:defRPr/>
            </a:pPr>
            <a:endParaRPr lang="es-MX" b="1" kern="0" dirty="0">
              <a:latin typeface="Calibri"/>
            </a:endParaRPr>
          </a:p>
          <a:p>
            <a:pPr algn="ctr">
              <a:defRPr/>
            </a:pPr>
            <a:endParaRPr lang="es-MX" b="1" kern="0" dirty="0">
              <a:latin typeface="Calibri"/>
            </a:endParaRPr>
          </a:p>
          <a:p>
            <a:pPr algn="ctr">
              <a:defRPr/>
            </a:pPr>
            <a:endParaRPr lang="es-MX" b="1" kern="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35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40"/>
    </mc:Choice>
    <mc:Fallback xmlns="">
      <p:transition spd="slow" advTm="2864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22234" y="303588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336699">
                  <a:lumMod val="75000"/>
                </a:srgbClr>
              </a:solidFill>
            </a:endParaRPr>
          </a:p>
        </p:txBody>
      </p:sp>
      <p:sp>
        <p:nvSpPr>
          <p:cNvPr id="3" name="15 Rectángulo"/>
          <p:cNvSpPr/>
          <p:nvPr/>
        </p:nvSpPr>
        <p:spPr bwMode="auto">
          <a:xfrm>
            <a:off x="4611502" y="3594211"/>
            <a:ext cx="4124845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15. St. Maarten </a:t>
            </a:r>
            <a:endParaRPr lang="en-US" sz="2000" dirty="0">
              <a:solidFill>
                <a:srgbClr val="336699">
                  <a:lumMod val="75000"/>
                </a:srgbClr>
              </a:solidFill>
            </a:endParaRPr>
          </a:p>
        </p:txBody>
      </p:sp>
      <p:sp>
        <p:nvSpPr>
          <p:cNvPr id="4" name="4 Rectángulo"/>
          <p:cNvSpPr/>
          <p:nvPr/>
        </p:nvSpPr>
        <p:spPr bwMode="auto">
          <a:xfrm>
            <a:off x="267101" y="824236"/>
            <a:ext cx="3920924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300609" y="824236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1.  Antigua &amp; Barbuda</a:t>
            </a:r>
          </a:p>
        </p:txBody>
      </p:sp>
      <p:sp>
        <p:nvSpPr>
          <p:cNvPr id="6" name="6 Rectángulo"/>
          <p:cNvSpPr/>
          <p:nvPr/>
        </p:nvSpPr>
        <p:spPr bwMode="auto">
          <a:xfrm>
            <a:off x="267101" y="1400300"/>
            <a:ext cx="3905553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sp>
        <p:nvSpPr>
          <p:cNvPr id="7" name="7 Rectángulo"/>
          <p:cNvSpPr/>
          <p:nvPr/>
        </p:nvSpPr>
        <p:spPr bwMode="auto">
          <a:xfrm>
            <a:off x="267101" y="1976364"/>
            <a:ext cx="3920924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sp>
        <p:nvSpPr>
          <p:cNvPr id="8" name="8 Rectángulo"/>
          <p:cNvSpPr/>
          <p:nvPr/>
        </p:nvSpPr>
        <p:spPr bwMode="auto">
          <a:xfrm>
            <a:off x="288251" y="3076818"/>
            <a:ext cx="3926932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sp>
        <p:nvSpPr>
          <p:cNvPr id="9" name="9 Rectángulo"/>
          <p:cNvSpPr/>
          <p:nvPr/>
        </p:nvSpPr>
        <p:spPr bwMode="auto">
          <a:xfrm>
            <a:off x="301237" y="4149930"/>
            <a:ext cx="3960440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sp>
        <p:nvSpPr>
          <p:cNvPr id="10" name="10 Rectángulo"/>
          <p:cNvSpPr/>
          <p:nvPr/>
        </p:nvSpPr>
        <p:spPr bwMode="auto">
          <a:xfrm>
            <a:off x="4609484" y="824236"/>
            <a:ext cx="4118581" cy="413419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sp>
        <p:nvSpPr>
          <p:cNvPr id="11" name="11 Rectángulo"/>
          <p:cNvSpPr/>
          <p:nvPr/>
        </p:nvSpPr>
        <p:spPr bwMode="auto">
          <a:xfrm>
            <a:off x="4632699" y="1398404"/>
            <a:ext cx="4071477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11. Jamaica</a:t>
            </a:r>
            <a:endParaRPr lang="en-US" sz="2000" dirty="0">
              <a:solidFill>
                <a:srgbClr val="336699">
                  <a:lumMod val="75000"/>
                </a:srgbClr>
              </a:solidFill>
            </a:endParaRPr>
          </a:p>
        </p:txBody>
      </p:sp>
      <p:sp>
        <p:nvSpPr>
          <p:cNvPr id="12" name="12 Rectángulo"/>
          <p:cNvSpPr/>
          <p:nvPr/>
        </p:nvSpPr>
        <p:spPr bwMode="auto">
          <a:xfrm>
            <a:off x="295517" y="3581794"/>
            <a:ext cx="3930122" cy="457032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sp>
        <p:nvSpPr>
          <p:cNvPr id="13" name="13 Rectángulo"/>
          <p:cNvSpPr/>
          <p:nvPr/>
        </p:nvSpPr>
        <p:spPr bwMode="auto">
          <a:xfrm>
            <a:off x="4611503" y="3045420"/>
            <a:ext cx="4100959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14. St. Lucia</a:t>
            </a:r>
            <a:endParaRPr lang="en-US" sz="2000" dirty="0">
              <a:solidFill>
                <a:srgbClr val="336699">
                  <a:lumMod val="75000"/>
                </a:srgbClr>
              </a:solidFill>
            </a:endParaRPr>
          </a:p>
        </p:txBody>
      </p:sp>
      <p:sp>
        <p:nvSpPr>
          <p:cNvPr id="14" name="14 Rectángulo"/>
          <p:cNvSpPr/>
          <p:nvPr/>
        </p:nvSpPr>
        <p:spPr bwMode="auto">
          <a:xfrm>
            <a:off x="4631891" y="5217223"/>
            <a:ext cx="4104456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sp>
        <p:nvSpPr>
          <p:cNvPr id="15" name="15 Rectángulo"/>
          <p:cNvSpPr/>
          <p:nvPr/>
        </p:nvSpPr>
        <p:spPr bwMode="auto">
          <a:xfrm>
            <a:off x="4615784" y="2431898"/>
            <a:ext cx="4104456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 bwMode="auto">
          <a:xfrm>
            <a:off x="300609" y="1438800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2. Bahamas</a:t>
            </a:r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 bwMode="auto">
          <a:xfrm>
            <a:off x="300609" y="1976364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3. Barbados</a:t>
            </a:r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 bwMode="auto">
          <a:xfrm>
            <a:off x="299781" y="3112822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>
                <a:solidFill>
                  <a:srgbClr val="336699">
                    <a:lumMod val="75000"/>
                  </a:srgbClr>
                </a:solidFill>
              </a:rPr>
              <a:t>5</a:t>
            </a:r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. Dominique</a:t>
            </a:r>
          </a:p>
        </p:txBody>
      </p:sp>
      <p:sp>
        <p:nvSpPr>
          <p:cNvPr id="19" name="2 Marcador de contenido"/>
          <p:cNvSpPr txBox="1">
            <a:spLocks/>
          </p:cNvSpPr>
          <p:nvPr/>
        </p:nvSpPr>
        <p:spPr bwMode="auto">
          <a:xfrm>
            <a:off x="334745" y="4149930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>
                <a:solidFill>
                  <a:srgbClr val="336699">
                    <a:lumMod val="75000"/>
                  </a:srgbClr>
                </a:solidFill>
              </a:rPr>
              <a:t>7</a:t>
            </a:r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. Grenada</a:t>
            </a:r>
          </a:p>
        </p:txBody>
      </p:sp>
      <p:sp>
        <p:nvSpPr>
          <p:cNvPr id="20" name="2 Marcador de contenido"/>
          <p:cNvSpPr txBox="1">
            <a:spLocks/>
          </p:cNvSpPr>
          <p:nvPr/>
        </p:nvSpPr>
        <p:spPr bwMode="auto">
          <a:xfrm>
            <a:off x="4662799" y="824236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10. Haiti</a:t>
            </a:r>
          </a:p>
        </p:txBody>
      </p:sp>
      <p:sp>
        <p:nvSpPr>
          <p:cNvPr id="21" name="2 Marcador de contenido"/>
          <p:cNvSpPr txBox="1">
            <a:spLocks/>
          </p:cNvSpPr>
          <p:nvPr/>
        </p:nvSpPr>
        <p:spPr bwMode="auto">
          <a:xfrm>
            <a:off x="287832" y="3659539"/>
            <a:ext cx="3068804" cy="38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336699">
                    <a:lumMod val="75000"/>
                  </a:srgbClr>
                </a:solidFill>
              </a:rPr>
              <a:t>6</a:t>
            </a:r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. Dominican Republic</a:t>
            </a:r>
            <a:endParaRPr lang="en-US" sz="2000" dirty="0">
              <a:solidFill>
                <a:srgbClr val="336699">
                  <a:lumMod val="75000"/>
                </a:srgbClr>
              </a:solidFill>
            </a:endParaRPr>
          </a:p>
        </p:txBody>
      </p:sp>
      <p:sp>
        <p:nvSpPr>
          <p:cNvPr id="22" name="2 Marcador de contenido"/>
          <p:cNvSpPr txBox="1">
            <a:spLocks/>
          </p:cNvSpPr>
          <p:nvPr/>
        </p:nvSpPr>
        <p:spPr bwMode="auto">
          <a:xfrm>
            <a:off x="4625173" y="5274700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18. Trinidad &amp; Tobago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898" y="5249720"/>
            <a:ext cx="552563" cy="36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31 Imagen" descr="Bahamian Flag - The National Flag of The Bahamas">
            <a:hlinkClick r:id="rId4"/>
          </p:cNvPr>
          <p:cNvPicPr/>
          <p:nvPr/>
        </p:nvPicPr>
        <p:blipFill>
          <a:blip r:embed="rId5" cstate="print">
            <a:lum bright="12000" contrast="5000"/>
          </a:blip>
          <a:srcRect/>
          <a:stretch>
            <a:fillRect/>
          </a:stretch>
        </p:blipFill>
        <p:spPr bwMode="auto">
          <a:xfrm>
            <a:off x="3647987" y="1432506"/>
            <a:ext cx="540038" cy="3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32 Imagen" descr="Barbados Fla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1477" y="2038081"/>
            <a:ext cx="522000" cy="3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33 Imagen" descr="File:Flag of Dominica.svg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3948" y="3087672"/>
            <a:ext cx="521622" cy="37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34 Imagen" descr="File:Flag of Grenada.svg">
            <a:hlinkClick r:id="rId9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7987" y="4193063"/>
            <a:ext cx="559626" cy="35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35 Imagen" descr="https://encrypted-tbn3.gstatic.com/images?q=tbn:ANd9GcQZvQhI3q6vaYZ7ZN0EMercESC5IGV4lc-IPQnmNs7XIAVJpHNdkw">
            <a:hlinkClick r:id="rId11"/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65039" y="854882"/>
            <a:ext cx="515456" cy="31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51236" y="875541"/>
            <a:ext cx="527064" cy="3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69411" y="1452445"/>
            <a:ext cx="533535" cy="362041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622195" y="3614318"/>
            <a:ext cx="580563" cy="368828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166238" y="3078177"/>
            <a:ext cx="554002" cy="391855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4609484" y="2433964"/>
            <a:ext cx="214981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13. St Kitts &amp; Nevis</a:t>
            </a:r>
            <a:endParaRPr lang="en-US" sz="2000" dirty="0">
              <a:solidFill>
                <a:srgbClr val="336699">
                  <a:lumMod val="75000"/>
                </a:srgbClr>
              </a:solidFill>
            </a:endParaRPr>
          </a:p>
        </p:txBody>
      </p:sp>
      <p:sp>
        <p:nvSpPr>
          <p:cNvPr id="34" name="14 Rectángulo"/>
          <p:cNvSpPr/>
          <p:nvPr/>
        </p:nvSpPr>
        <p:spPr bwMode="auto">
          <a:xfrm>
            <a:off x="4623609" y="4140066"/>
            <a:ext cx="4104456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4623609" y="4104636"/>
            <a:ext cx="363657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16. St. Vincent &amp; the  Grenadines</a:t>
            </a:r>
            <a:endParaRPr lang="en-US" sz="2000" dirty="0">
              <a:solidFill>
                <a:srgbClr val="336699">
                  <a:lumMod val="75000"/>
                </a:srgbClr>
              </a:solidFill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165039" y="2488037"/>
            <a:ext cx="563026" cy="375351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153780" y="4173520"/>
            <a:ext cx="549166" cy="337115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165039" y="3637422"/>
            <a:ext cx="557699" cy="342353"/>
          </a:xfrm>
          <a:prstGeom prst="rect">
            <a:avLst/>
          </a:prstGeom>
        </p:spPr>
      </p:pic>
      <p:sp>
        <p:nvSpPr>
          <p:cNvPr id="39" name="15 Rectángulo"/>
          <p:cNvSpPr/>
          <p:nvPr/>
        </p:nvSpPr>
        <p:spPr bwMode="auto">
          <a:xfrm>
            <a:off x="4639168" y="1942471"/>
            <a:ext cx="4073338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12. Martinique </a:t>
            </a:r>
            <a:endParaRPr lang="en-US" sz="2000" dirty="0">
              <a:solidFill>
                <a:srgbClr val="336699">
                  <a:lumMod val="75000"/>
                </a:srgbClr>
              </a:solidFill>
            </a:endParaRPr>
          </a:p>
        </p:txBody>
      </p:sp>
      <p:sp>
        <p:nvSpPr>
          <p:cNvPr id="40" name="15 Rectángulo"/>
          <p:cNvSpPr/>
          <p:nvPr/>
        </p:nvSpPr>
        <p:spPr bwMode="auto">
          <a:xfrm>
            <a:off x="303544" y="4690396"/>
            <a:ext cx="3958133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r>
              <a:rPr lang="en-US" sz="2000" dirty="0">
                <a:solidFill>
                  <a:srgbClr val="336699">
                    <a:lumMod val="75000"/>
                  </a:srgbClr>
                </a:solidFill>
              </a:rPr>
              <a:t>8</a:t>
            </a:r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. Guadeloupe</a:t>
            </a:r>
            <a:endParaRPr lang="en-US" sz="2000" dirty="0">
              <a:solidFill>
                <a:srgbClr val="336699">
                  <a:lumMod val="75000"/>
                </a:srgbClr>
              </a:solidFill>
            </a:endParaRPr>
          </a:p>
        </p:txBody>
      </p:sp>
      <p:sp>
        <p:nvSpPr>
          <p:cNvPr id="41" name="15 Rectángulo"/>
          <p:cNvSpPr/>
          <p:nvPr/>
        </p:nvSpPr>
        <p:spPr bwMode="auto">
          <a:xfrm>
            <a:off x="301237" y="5199061"/>
            <a:ext cx="3936504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r>
              <a:rPr lang="en-US" sz="2000" dirty="0">
                <a:solidFill>
                  <a:srgbClr val="336699">
                    <a:lumMod val="75000"/>
                  </a:srgbClr>
                </a:solidFill>
              </a:rPr>
              <a:t>9</a:t>
            </a:r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. Guyana </a:t>
            </a:r>
            <a:endParaRPr lang="en-US" sz="2000" dirty="0">
              <a:solidFill>
                <a:srgbClr val="336699">
                  <a:lumMod val="75000"/>
                </a:srgbClr>
              </a:solidFill>
            </a:endParaRP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633947" y="4725371"/>
            <a:ext cx="554077" cy="397073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647987" y="5218365"/>
            <a:ext cx="586532" cy="381246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168097" y="1987159"/>
            <a:ext cx="539923" cy="364448"/>
          </a:xfrm>
          <a:prstGeom prst="rect">
            <a:avLst/>
          </a:prstGeom>
        </p:spPr>
      </p:pic>
      <p:sp>
        <p:nvSpPr>
          <p:cNvPr id="45" name="1 Título"/>
          <p:cNvSpPr txBox="1">
            <a:spLocks/>
          </p:cNvSpPr>
          <p:nvPr/>
        </p:nvSpPr>
        <p:spPr bwMode="auto">
          <a:xfrm>
            <a:off x="37484" y="-18296"/>
            <a:ext cx="9144000" cy="74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Arial" pitchFamily="34" charset="0"/>
              </a:defRPr>
            </a:lvl9pPr>
          </a:lstStyle>
          <a:p>
            <a:pPr marL="514350" indent="-514350">
              <a:defRPr/>
            </a:pPr>
            <a:r>
              <a:rPr lang="es-MX" sz="3800" b="1" dirty="0" smtClean="0">
                <a:solidFill>
                  <a:srgbClr val="336699">
                    <a:lumMod val="75000"/>
                  </a:srgbClr>
                </a:solidFill>
              </a:rPr>
              <a:t>Países del Caribe Participantes</a:t>
            </a:r>
            <a:endParaRPr lang="es-MX" sz="3800" b="1" dirty="0">
              <a:solidFill>
                <a:srgbClr val="336699">
                  <a:lumMod val="75000"/>
                </a:srgbClr>
              </a:solidFill>
            </a:endParaRPr>
          </a:p>
        </p:txBody>
      </p:sp>
      <p:sp>
        <p:nvSpPr>
          <p:cNvPr id="55" name="14 Rectángulo"/>
          <p:cNvSpPr/>
          <p:nvPr/>
        </p:nvSpPr>
        <p:spPr bwMode="auto">
          <a:xfrm>
            <a:off x="4660307" y="4656698"/>
            <a:ext cx="4104456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sp>
        <p:nvSpPr>
          <p:cNvPr id="56" name="2 Marcador de contenido"/>
          <p:cNvSpPr txBox="1">
            <a:spLocks/>
          </p:cNvSpPr>
          <p:nvPr/>
        </p:nvSpPr>
        <p:spPr bwMode="auto">
          <a:xfrm>
            <a:off x="4653589" y="4714175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17. Suriname</a:t>
            </a:r>
          </a:p>
        </p:txBody>
      </p:sp>
      <p:sp>
        <p:nvSpPr>
          <p:cNvPr id="58" name="7 Rectángulo"/>
          <p:cNvSpPr/>
          <p:nvPr/>
        </p:nvSpPr>
        <p:spPr bwMode="auto">
          <a:xfrm>
            <a:off x="295517" y="2531712"/>
            <a:ext cx="3920924" cy="4320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2580000" algn="ctr">
              <a:srgbClr val="000000">
                <a:alpha val="28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sp>
        <p:nvSpPr>
          <p:cNvPr id="59" name="2 Marcador de contenido"/>
          <p:cNvSpPr txBox="1">
            <a:spLocks/>
          </p:cNvSpPr>
          <p:nvPr/>
        </p:nvSpPr>
        <p:spPr bwMode="auto">
          <a:xfrm>
            <a:off x="329025" y="2531712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indent="-514350"/>
            <a:r>
              <a:rPr lang="en-US" sz="2000" dirty="0">
                <a:solidFill>
                  <a:srgbClr val="336699">
                    <a:lumMod val="75000"/>
                  </a:srgbClr>
                </a:solidFill>
              </a:rPr>
              <a:t>4</a:t>
            </a:r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>. Cuba</a:t>
            </a:r>
          </a:p>
        </p:txBody>
      </p:sp>
      <p:pic>
        <p:nvPicPr>
          <p:cNvPr id="61" name="Imagen 60" descr="https://www.cia.gov/library/publications/the-world-factbook/graphics/flags/large/cu-lgflag.gif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259" y="2547166"/>
            <a:ext cx="503114" cy="39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flagDialog2_ns" descr="https://www.cia.gov/library/publications/the-world-factbook/graphics/flags/large/ns-lgflag.gif">
            <a:hlinkClick r:id="rId23" tooltip="&quot;&quot;"/>
          </p:cNvPr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80" y="4687428"/>
            <a:ext cx="577915" cy="388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43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Rectángulo"/>
          <p:cNvSpPr/>
          <p:nvPr/>
        </p:nvSpPr>
        <p:spPr bwMode="auto">
          <a:xfrm>
            <a:off x="816056" y="67804"/>
            <a:ext cx="7632848" cy="1368152"/>
          </a:xfrm>
          <a:prstGeom prst="rect">
            <a:avLst/>
          </a:prstGeom>
          <a:solidFill>
            <a:srgbClr val="336699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MX" kern="0" dirty="0" smtClean="0">
              <a:solidFill>
                <a:srgbClr val="FFFFFF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44011" y="185295"/>
            <a:ext cx="7376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prstClr val="white"/>
                </a:solidFill>
              </a:rPr>
              <a:t>Comité Técnico Asesor del Proyecto Caribe</a:t>
            </a:r>
            <a:endParaRPr lang="es-MX" sz="4000" b="1" dirty="0">
              <a:solidFill>
                <a:prstClr val="white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1592015"/>
            <a:ext cx="2149806" cy="13973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50" y="3821345"/>
            <a:ext cx="2275655" cy="13056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t="15070" r="2419" b="16181"/>
          <a:stretch/>
        </p:blipFill>
        <p:spPr>
          <a:xfrm>
            <a:off x="6481556" y="1435956"/>
            <a:ext cx="2366489" cy="166728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5138" t="11434" r="3572" b="43302"/>
          <a:stretch/>
        </p:blipFill>
        <p:spPr>
          <a:xfrm>
            <a:off x="3297651" y="3681816"/>
            <a:ext cx="2467947" cy="1584661"/>
          </a:xfrm>
          <a:prstGeom prst="rect">
            <a:avLst/>
          </a:prstGeom>
        </p:spPr>
      </p:pic>
      <p:pic>
        <p:nvPicPr>
          <p:cNvPr id="4098" name="Picture 2" descr="http://d15h3ts9pue03r.cloudfront.net/wp-content/uploads/cdem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6" y="1508734"/>
            <a:ext cx="2532152" cy="16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/>
          <a:srcRect l="3743" t="2668" r="4713" b="3946"/>
          <a:stretch/>
        </p:blipFill>
        <p:spPr>
          <a:xfrm>
            <a:off x="6459052" y="3211255"/>
            <a:ext cx="201622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5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9101" y="165100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Firma del Memorándum de </a:t>
            </a:r>
            <a:r>
              <a:rPr lang="es-ES" sz="3200" b="1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Entendimiento con UWI</a:t>
            </a:r>
            <a:endParaRPr lang="es-MX" sz="3200" b="1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8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77" y="948289"/>
            <a:ext cx="3354506" cy="251587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44" y="948289"/>
            <a:ext cx="3354504" cy="251587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41" y="3578468"/>
            <a:ext cx="3322542" cy="249190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1" y="3578467"/>
            <a:ext cx="3322542" cy="249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072640" y="2082800"/>
            <a:ext cx="4632960" cy="1071480"/>
            <a:chOff x="304800" y="95559"/>
            <a:chExt cx="4267200" cy="6494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Rectángulo redondeado 4"/>
            <p:cNvSpPr/>
            <p:nvPr/>
          </p:nvSpPr>
          <p:spPr>
            <a:xfrm>
              <a:off x="304800" y="95559"/>
              <a:ext cx="4267200" cy="64944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 5"/>
            <p:cNvSpPr/>
            <p:nvPr/>
          </p:nvSpPr>
          <p:spPr>
            <a:xfrm>
              <a:off x="336503" y="127262"/>
              <a:ext cx="4203794" cy="5860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200" b="1" kern="1200" noProof="0" dirty="0" smtClean="0"/>
                <a:t>Antecedentes  UN-GGIM</a:t>
              </a:r>
              <a:endParaRPr lang="es-MX" sz="2200" b="1" kern="12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933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8994" y="0"/>
            <a:ext cx="7886700" cy="1325563"/>
          </a:xfrm>
        </p:spPr>
        <p:txBody>
          <a:bodyPr/>
          <a:lstStyle/>
          <a:p>
            <a:r>
              <a:rPr lang="es-MX" sz="3150" b="1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Acciones Específicas: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67644" y="2348880"/>
            <a:ext cx="6552728" cy="339447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3500" b="1" kern="12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1. </a:t>
            </a:r>
            <a:r>
              <a:rPr lang="es-MX" sz="3500" b="1" kern="1200" dirty="0" smtClean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Diagnóstico</a:t>
            </a:r>
            <a:endParaRPr lang="es-MX" sz="3500" b="1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es-MX" sz="3500" b="1" kern="1200" dirty="0">
              <a:solidFill>
                <a:srgbClr val="336699">
                  <a:lumMod val="75000"/>
                </a:srgbClr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s-MX" sz="3500" b="1" kern="12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2. </a:t>
            </a:r>
            <a:r>
              <a:rPr lang="es-MX" sz="3500" b="1" kern="1200" dirty="0" smtClean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Construcción de Capacidades</a:t>
            </a:r>
          </a:p>
          <a:p>
            <a:pPr marL="0" indent="0" algn="just">
              <a:buNone/>
            </a:pPr>
            <a:endParaRPr lang="es-MX" sz="3500" b="1" kern="1200" dirty="0">
              <a:solidFill>
                <a:srgbClr val="336699">
                  <a:lumMod val="75000"/>
                </a:srgbClr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s-MX" sz="3500" b="1" kern="12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3. Adquisición de </a:t>
            </a:r>
            <a:r>
              <a:rPr lang="es-MX" sz="3500" b="1" kern="1200" dirty="0" smtClean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Infraestructura</a:t>
            </a:r>
            <a:endParaRPr lang="es-MX" sz="3500" b="1" kern="1200" dirty="0">
              <a:solidFill>
                <a:srgbClr val="336699">
                  <a:lumMod val="75000"/>
                </a:srgbClr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s-MX" sz="2800" kern="12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endParaRPr lang="es-ES" sz="1400" dirty="0"/>
          </a:p>
        </p:txBody>
      </p:sp>
      <p:sp>
        <p:nvSpPr>
          <p:cNvPr id="4" name="6 Rectángulo"/>
          <p:cNvSpPr/>
          <p:nvPr/>
        </p:nvSpPr>
        <p:spPr bwMode="auto">
          <a:xfrm>
            <a:off x="323528" y="908720"/>
            <a:ext cx="8640960" cy="1008112"/>
          </a:xfrm>
          <a:prstGeom prst="rect">
            <a:avLst/>
          </a:prstGeom>
          <a:solidFill>
            <a:srgbClr val="336699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467544" y="1052736"/>
            <a:ext cx="82296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66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FF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FF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FF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F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F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F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FF"/>
                </a:solidFill>
                <a:latin typeface="+mn-lt"/>
              </a:defRPr>
            </a:lvl9pPr>
          </a:lstStyle>
          <a:p>
            <a:pPr marL="0" lvl="0" indent="0" algn="ctr">
              <a:buNone/>
              <a:defRPr/>
            </a:pPr>
            <a:r>
              <a:rPr lang="es-MX" sz="2000" kern="0" dirty="0" smtClean="0">
                <a:solidFill>
                  <a:srgbClr val="FFFFFF"/>
                </a:solidFill>
                <a:latin typeface="Calibri"/>
              </a:rPr>
              <a:t>Proyecto de Cooperación Regional con extensión de 3 años.</a:t>
            </a:r>
          </a:p>
          <a:p>
            <a:pPr marL="0" lvl="0" indent="0" algn="ctr">
              <a:buNone/>
              <a:defRPr/>
            </a:pPr>
            <a:r>
              <a:rPr lang="es-MX" sz="2000" kern="0" dirty="0" smtClean="0">
                <a:solidFill>
                  <a:srgbClr val="FFFFFF"/>
                </a:solidFill>
                <a:latin typeface="Calibri"/>
              </a:rPr>
              <a:t> (2014-2016)</a:t>
            </a:r>
            <a:endParaRPr kumimoji="0" lang="es-MX" sz="210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2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"/>
    </mc:Choice>
    <mc:Fallback xmlns="">
      <p:transition spd="slow" advTm="1898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82068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5400" b="1" kern="1200" dirty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1. </a:t>
            </a:r>
            <a:r>
              <a:rPr lang="es-MX" sz="5400" b="1" kern="1200" dirty="0" smtClean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DIAGNÓSTICO</a:t>
            </a:r>
            <a:endParaRPr lang="es-MX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5784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19" y="83596"/>
            <a:ext cx="8712969" cy="1731604"/>
          </a:xfrm>
        </p:spPr>
        <p:txBody>
          <a:bodyPr>
            <a:normAutofit/>
          </a:bodyPr>
          <a:lstStyle/>
          <a:p>
            <a:pPr marL="514350" indent="-514350" algn="ctr">
              <a:spcBef>
                <a:spcPct val="0"/>
              </a:spcBef>
              <a:buNone/>
              <a:defRPr/>
            </a:pPr>
            <a:r>
              <a:rPr lang="es-MX" sz="3150" b="1" kern="12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1. Diagnosticar </a:t>
            </a:r>
            <a:r>
              <a:rPr lang="es-MX" sz="3150" b="1" kern="1200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el estatus de </a:t>
            </a:r>
            <a:r>
              <a:rPr lang="es-MX" sz="3150" b="1" kern="12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las </a:t>
            </a:r>
            <a:r>
              <a:rPr lang="es-MX" sz="3150" b="1" kern="1200" dirty="0" err="1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IDE´s</a:t>
            </a:r>
            <a:r>
              <a:rPr lang="es-MX" sz="3150" b="1" kern="12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.</a:t>
            </a:r>
            <a:endParaRPr lang="es-MX" sz="3150" b="1" kern="12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  <a:p>
            <a:pPr marL="0" indent="0" algn="just">
              <a:buNone/>
            </a:pPr>
            <a:r>
              <a:rPr lang="es-MX" sz="1900" dirty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El INEGI desarrolló un cuestionario de diagnóstico para conocer la situación actual de la Infraestructura Nacional de Datos Espaciales de los </a:t>
            </a:r>
            <a:r>
              <a:rPr lang="es-MX" sz="1900" dirty="0" smtClean="0">
                <a:solidFill>
                  <a:srgbClr val="336699">
                    <a:lumMod val="75000"/>
                  </a:srgbClr>
                </a:solidFill>
                <a:latin typeface="Calibri" panose="020F0502020204030204" pitchFamily="34" charset="0"/>
              </a:rPr>
              <a:t>Estados y Territorios Miembros de la AEC. </a:t>
            </a:r>
            <a:endParaRPr lang="es-MX" sz="1900" dirty="0">
              <a:solidFill>
                <a:srgbClr val="336699">
                  <a:lumMod val="75000"/>
                </a:srgbClr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es-MX" dirty="0"/>
          </a:p>
          <a:p>
            <a:pPr>
              <a:buNone/>
            </a:pPr>
            <a:endParaRPr lang="es-MX" dirty="0" smtClean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3" y="1590401"/>
            <a:ext cx="7677780" cy="4406805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539552" y="1732211"/>
            <a:ext cx="1844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smtClean="0">
                <a:solidFill>
                  <a:srgbClr val="2968A2"/>
                </a:solidFill>
              </a:rPr>
              <a:t>Cuestionario de diagnóstico</a:t>
            </a:r>
            <a:endParaRPr lang="es-ES" sz="1000" b="1" dirty="0">
              <a:solidFill>
                <a:srgbClr val="2968A2"/>
              </a:solidFill>
            </a:endParaRPr>
          </a:p>
          <a:p>
            <a:r>
              <a:rPr lang="es-ES" sz="700" b="1" dirty="0">
                <a:solidFill>
                  <a:srgbClr val="2968A2"/>
                </a:solidFill>
              </a:rPr>
              <a:t>s</a:t>
            </a:r>
            <a:r>
              <a:rPr lang="es-ES" sz="700" b="1" dirty="0" smtClean="0">
                <a:solidFill>
                  <a:srgbClr val="2968A2"/>
                </a:solidFill>
              </a:rPr>
              <a:t>obre el estado de la infraestructura de Datos Espaciales(IDE) en los países miembros de la Asociación de Estados del Caribe</a:t>
            </a:r>
            <a:endParaRPr lang="es-ES" sz="700" b="1" dirty="0">
              <a:solidFill>
                <a:srgbClr val="2968A2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3203848" y="2316538"/>
            <a:ext cx="179244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2968A2"/>
                </a:solidFill>
              </a:rPr>
              <a:t>Diagnostic Questionnaire</a:t>
            </a:r>
          </a:p>
          <a:p>
            <a:r>
              <a:rPr lang="en-US" sz="700" b="1" dirty="0" smtClean="0">
                <a:solidFill>
                  <a:srgbClr val="2968A2"/>
                </a:solidFill>
              </a:rPr>
              <a:t>on the state of the Association of Caribbean States member counties´ Spatial Data Infrastructure (SDI) </a:t>
            </a:r>
            <a:endParaRPr lang="en-US" sz="700" b="1" dirty="0">
              <a:solidFill>
                <a:srgbClr val="2968A2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868144" y="3179766"/>
            <a:ext cx="204078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WINDIES" sz="1000" b="1" dirty="0" smtClean="0">
                <a:solidFill>
                  <a:srgbClr val="2968A2"/>
                </a:solidFill>
              </a:rPr>
              <a:t>Questionnaire de diagnostic</a:t>
            </a:r>
          </a:p>
          <a:p>
            <a:r>
              <a:rPr lang="fr-WINDIES" sz="700" b="1" dirty="0" smtClean="0">
                <a:solidFill>
                  <a:srgbClr val="2968A2"/>
                </a:solidFill>
              </a:rPr>
              <a:t>sur l´état de l´infrastructure d´information géo-spatiale dans les pays membres de         l´Association des États de la Caraïbe</a:t>
            </a:r>
            <a:endParaRPr lang="fr-WINDIES" sz="700" b="1" dirty="0">
              <a:solidFill>
                <a:srgbClr val="2968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00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3"/>
    </mc:Choice>
    <mc:Fallback xmlns="">
      <p:transition spd="slow" advTm="15753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5140" y="282392"/>
            <a:ext cx="8229600" cy="562074"/>
          </a:xfrm>
        </p:spPr>
        <p:txBody>
          <a:bodyPr>
            <a:noAutofit/>
          </a:bodyPr>
          <a:lstStyle/>
          <a:p>
            <a:r>
              <a:rPr lang="es-MX" sz="3600" b="1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Elementos considerados en el diagnóstico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187624" y="1052744"/>
          <a:ext cx="7723912" cy="4608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90300"/>
                <a:gridCol w="3733612"/>
              </a:tblGrid>
              <a:tr h="230425">
                <a:tc rowSpan="8">
                  <a:txBody>
                    <a:bodyPr/>
                    <a:lstStyle/>
                    <a:p>
                      <a:pPr algn="l" fontAlgn="ctr"/>
                      <a:r>
                        <a:rPr lang="es-MX" sz="1800" b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Disponibilidad</a:t>
                      </a:r>
                      <a:r>
                        <a:rPr lang="es-MX" sz="1800" b="1" u="none" strike="noStrike" baseline="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de datos  </a:t>
                      </a:r>
                      <a:r>
                        <a:rPr lang="es-MX" sz="1800" b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/ Información</a:t>
                      </a:r>
                      <a:endParaRPr lang="es-MX" sz="18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Conjuntos de datos espaciales</a:t>
                      </a:r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Servicios de datos espaciales</a:t>
                      </a:r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Políticas</a:t>
                      </a:r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Disponibilidad</a:t>
                      </a:r>
                      <a:r>
                        <a:rPr lang="es-MX" sz="1400" b="1" u="none" strike="noStrike" baseline="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de metadatos</a:t>
                      </a:r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s-MX" sz="1800" b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Recursos Humanos</a:t>
                      </a:r>
                      <a:endParaRPr lang="es-MX" sz="18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Capital humano</a:t>
                      </a:r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Cultura</a:t>
                      </a:r>
                      <a:r>
                        <a:rPr lang="es-MX" sz="1400" b="1" u="none" strike="noStrike" baseline="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IDE - educación</a:t>
                      </a:r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Acuerdos</a:t>
                      </a:r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s-MX" sz="1800" b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Acceso a redes</a:t>
                      </a:r>
                      <a:endParaRPr lang="es-MX" sz="18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Conectividad</a:t>
                      </a:r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Tecnología</a:t>
                      </a:r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Disponibilidad</a:t>
                      </a:r>
                      <a:r>
                        <a:rPr lang="es-MX" sz="1400" b="1" u="none" strike="noStrike" baseline="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de software geoespacial</a:t>
                      </a:r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30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</a:tbl>
          </a:graphicData>
        </a:graphic>
      </p:graphicFrame>
      <p:sp>
        <p:nvSpPr>
          <p:cNvPr id="5" name="Abrir llave 4"/>
          <p:cNvSpPr/>
          <p:nvPr/>
        </p:nvSpPr>
        <p:spPr>
          <a:xfrm>
            <a:off x="827584" y="1772816"/>
            <a:ext cx="288032" cy="3672408"/>
          </a:xfrm>
          <a:prstGeom prst="leftBrace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/>
              </a:solidFill>
            </a:endParaRPr>
          </a:p>
        </p:txBody>
      </p:sp>
      <p:sp>
        <p:nvSpPr>
          <p:cNvPr id="6" name="Abrir llave 5"/>
          <p:cNvSpPr/>
          <p:nvPr/>
        </p:nvSpPr>
        <p:spPr>
          <a:xfrm>
            <a:off x="4860032" y="1052736"/>
            <a:ext cx="186116" cy="1584176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/>
              </a:solidFill>
            </a:endParaRPr>
          </a:p>
        </p:txBody>
      </p:sp>
      <p:sp>
        <p:nvSpPr>
          <p:cNvPr id="8" name="Abrir llave 7"/>
          <p:cNvSpPr/>
          <p:nvPr/>
        </p:nvSpPr>
        <p:spPr>
          <a:xfrm>
            <a:off x="4889940" y="4306646"/>
            <a:ext cx="186116" cy="1282594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llave 8"/>
          <p:cNvSpPr/>
          <p:nvPr/>
        </p:nvSpPr>
        <p:spPr>
          <a:xfrm>
            <a:off x="4860032" y="2869566"/>
            <a:ext cx="186116" cy="1231874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8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136526"/>
            <a:ext cx="7886700" cy="1325563"/>
          </a:xfrm>
        </p:spPr>
        <p:txBody>
          <a:bodyPr/>
          <a:lstStyle/>
          <a:p>
            <a:r>
              <a:rPr lang="es-ES" dirty="0" smtClean="0"/>
              <a:t>Resultados por país</a:t>
            </a:r>
            <a:endParaRPr lang="es-MX" dirty="0"/>
          </a:p>
        </p:txBody>
      </p:sp>
      <p:pic>
        <p:nvPicPr>
          <p:cNvPr id="8" name="Marcador de contenido 7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2736"/>
            <a:ext cx="4330824" cy="4122748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9" name="Imagen 8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672408" cy="4122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923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740" y="0"/>
            <a:ext cx="7886700" cy="1325563"/>
          </a:xfrm>
        </p:spPr>
        <p:txBody>
          <a:bodyPr/>
          <a:lstStyle/>
          <a:p>
            <a:r>
              <a:rPr lang="es-ES" dirty="0" smtClean="0"/>
              <a:t>Resumen de cumplimiento y brechas</a:t>
            </a:r>
            <a:endParaRPr lang="es-MX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104456" cy="4176122"/>
          </a:xfrm>
          <a:prstGeom prst="rect">
            <a:avLst/>
          </a:prstGeom>
          <a:noFill/>
        </p:spPr>
      </p:pic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36860"/>
            <a:ext cx="4392488" cy="4208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651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5536" y="2060848"/>
            <a:ext cx="817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5000" b="1" dirty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</a:t>
            </a:r>
            <a:r>
              <a:rPr lang="en-US" sz="5000" b="1" dirty="0" smtClean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. </a:t>
            </a:r>
            <a:r>
              <a:rPr lang="en-US" sz="5000" b="1" dirty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CONSTRUCCION DE CAPACIDADES</a:t>
            </a:r>
          </a:p>
        </p:txBody>
      </p:sp>
    </p:spTree>
    <p:extLst>
      <p:ext uri="{BB962C8B-B14F-4D97-AF65-F5344CB8AC3E}">
        <p14:creationId xmlns:p14="http://schemas.microsoft.com/office/powerpoint/2010/main" val="72728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/>
          </p:nvPr>
        </p:nvGraphicFramePr>
        <p:xfrm>
          <a:off x="467544" y="908720"/>
          <a:ext cx="5040560" cy="5112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539552" y="116632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de Capacitación Agrupada 2015</a:t>
            </a:r>
            <a:endParaRPr lang="es-MX" sz="2400" b="1" dirty="0">
              <a:solidFill>
                <a:srgbClr val="336699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3198440" y="764704"/>
          <a:ext cx="5340424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Diagrama 5"/>
          <p:cNvGraphicFramePr/>
          <p:nvPr>
            <p:extLst/>
          </p:nvPr>
        </p:nvGraphicFramePr>
        <p:xfrm>
          <a:off x="3048000" y="3284984"/>
          <a:ext cx="548444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7" name="Rectángulo 6"/>
          <p:cNvSpPr/>
          <p:nvPr/>
        </p:nvSpPr>
        <p:spPr>
          <a:xfrm>
            <a:off x="8316416" y="2780928"/>
            <a:ext cx="50405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8316416" y="4797151"/>
            <a:ext cx="504056" cy="618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929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720" y="72061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MX" b="1" kern="12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Participación en Sesiones de UN-GGIM</a:t>
            </a:r>
            <a:br>
              <a:rPr lang="es-MX" b="1" kern="12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</a:br>
            <a:endParaRPr lang="es-MX" b="1" kern="12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566736" y="64356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36699">
                    <a:lumMod val="75000"/>
                  </a:srgbClr>
                </a:solidFill>
              </a:rPr>
              <a:t>4a </a:t>
            </a:r>
            <a:r>
              <a:rPr lang="es-MX" sz="2000" b="1" dirty="0" smtClean="0">
                <a:solidFill>
                  <a:srgbClr val="336699">
                    <a:lumMod val="75000"/>
                  </a:srgbClr>
                </a:solidFill>
              </a:rPr>
              <a:t>Sesión de UN-GGIM </a:t>
            </a:r>
            <a:br>
              <a:rPr lang="es-MX" sz="2000" b="1" dirty="0" smtClean="0">
                <a:solidFill>
                  <a:srgbClr val="336699">
                    <a:lumMod val="75000"/>
                  </a:srgbClr>
                </a:solidFill>
              </a:rPr>
            </a:b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</a:rPr>
              <a:t>Agosto 6-8, 2014 </a:t>
            </a:r>
          </a:p>
          <a:p>
            <a:pPr algn="ctr"/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</a:rPr>
              <a:t>UNHQ, New York.</a:t>
            </a:r>
            <a:endParaRPr lang="es-MX" sz="2000" dirty="0">
              <a:solidFill>
                <a:srgbClr val="336699">
                  <a:lumMod val="75000"/>
                </a:srgb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4390072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  <a:t/>
            </a:r>
            <a:br>
              <a:rPr lang="en-US" sz="2000" dirty="0" smtClean="0">
                <a:solidFill>
                  <a:srgbClr val="336699">
                    <a:lumMod val="75000"/>
                  </a:srgbClr>
                </a:solidFill>
              </a:rPr>
            </a:br>
            <a:endParaRPr lang="es-MX" sz="2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21688"/>
          <a:stretch/>
        </p:blipFill>
        <p:spPr>
          <a:xfrm>
            <a:off x="2100774" y="1742715"/>
            <a:ext cx="4942449" cy="193896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b="17256"/>
          <a:stretch/>
        </p:blipFill>
        <p:spPr>
          <a:xfrm>
            <a:off x="872304" y="3767880"/>
            <a:ext cx="7399388" cy="211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contenido"/>
          <p:cNvSpPr txBox="1">
            <a:spLocks/>
          </p:cNvSpPr>
          <p:nvPr/>
        </p:nvSpPr>
        <p:spPr>
          <a:xfrm>
            <a:off x="1223628" y="998731"/>
            <a:ext cx="6615354" cy="12961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50"/>
              </a:spcAft>
              <a:buNone/>
            </a:pPr>
            <a:r>
              <a:rPr lang="en-US" sz="1650" dirty="0">
                <a:solidFill>
                  <a:srgbClr val="336699">
                    <a:lumMod val="75000"/>
                  </a:srgbClr>
                </a:solidFill>
                <a:latin typeface="Calibri"/>
              </a:rPr>
              <a:t/>
            </a:r>
            <a:br>
              <a:rPr lang="en-US" sz="1650" dirty="0">
                <a:solidFill>
                  <a:srgbClr val="336699">
                    <a:lumMod val="75000"/>
                  </a:srgbClr>
                </a:solidFill>
                <a:latin typeface="Calibri"/>
              </a:rPr>
            </a:br>
            <a:endParaRPr lang="en-US" sz="2400" b="1" u="sng" dirty="0">
              <a:solidFill>
                <a:prstClr val="black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2" r="388" b="19864"/>
          <a:stretch/>
        </p:blipFill>
        <p:spPr>
          <a:xfrm>
            <a:off x="428922" y="1863075"/>
            <a:ext cx="8276031" cy="2617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1907704" y="369074"/>
            <a:ext cx="568863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336699">
                    <a:lumMod val="75000"/>
                  </a:srgbClr>
                </a:solidFill>
              </a:rPr>
              <a:t>UN-GGIM: Americas</a:t>
            </a:r>
          </a:p>
          <a:p>
            <a:pPr algn="ctr"/>
            <a:r>
              <a:rPr lang="es-MX" sz="2000" b="1" dirty="0" smtClean="0">
                <a:solidFill>
                  <a:srgbClr val="336699">
                    <a:lumMod val="75000"/>
                  </a:srgbClr>
                </a:solidFill>
              </a:rPr>
              <a:t>Primera Reunión del Comité Regional</a:t>
            </a:r>
            <a:br>
              <a:rPr lang="es-MX" sz="2000" b="1" dirty="0" smtClean="0">
                <a:solidFill>
                  <a:srgbClr val="336699">
                    <a:lumMod val="75000"/>
                  </a:srgbClr>
                </a:solidFill>
              </a:rPr>
            </a:br>
            <a:r>
              <a:rPr lang="es-MX" sz="2000" b="1" dirty="0" smtClean="0">
                <a:solidFill>
                  <a:srgbClr val="336699">
                    <a:lumMod val="75000"/>
                  </a:srgbClr>
                </a:solidFill>
              </a:rPr>
              <a:t>Ciudad de México 25 de septiembre de 2014</a:t>
            </a:r>
            <a:r>
              <a:rPr lang="en-US" sz="1600" dirty="0" smtClean="0">
                <a:solidFill>
                  <a:srgbClr val="336699">
                    <a:lumMod val="75000"/>
                  </a:srgbClr>
                </a:solidFill>
              </a:rPr>
              <a:t> </a:t>
            </a:r>
            <a:r>
              <a:rPr lang="en-US" sz="1600" dirty="0">
                <a:solidFill>
                  <a:srgbClr val="336699">
                    <a:lumMod val="75000"/>
                  </a:srgbClr>
                </a:solidFill>
              </a:rPr>
              <a:t/>
            </a:r>
            <a:br>
              <a:rPr lang="en-US" sz="1600" dirty="0">
                <a:solidFill>
                  <a:srgbClr val="336699">
                    <a:lumMod val="75000"/>
                  </a:srgbClr>
                </a:solidFill>
              </a:rPr>
            </a:br>
            <a:endParaRPr lang="es-MX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7504" y="1124744"/>
            <a:ext cx="8569325" cy="38164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300"/>
              </a:spcBef>
              <a:spcAft>
                <a:spcPts val="900"/>
              </a:spcAft>
              <a:defRPr/>
            </a:pPr>
            <a:endParaRPr lang="es-MX" sz="1400" smtClean="0">
              <a:solidFill>
                <a:schemeClr val="tx2"/>
              </a:solidFill>
            </a:endParaRPr>
          </a:p>
          <a:p>
            <a:pPr algn="just">
              <a:spcAft>
                <a:spcPct val="10000"/>
              </a:spcAft>
              <a:defRPr/>
            </a:pPr>
            <a:r>
              <a:rPr lang="es-MX" altLang="ja-JP" sz="200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En 2009, La División de Estadísticas de las Naciones Unidas se reunió en Nueva York, y en el marco de la 9°Conferencia Cartográfica Regional de las Naciones Unidas para las Américas (UNRCC-A), se llevó a cabo una reunión informal con expertos en información geoespacial de diferentes regiones del mundo, y se discutió sobre la mejor manera de coordinar los diferentes esfuerzos regionales y actividades globales en el manejo de información geoespacial. </a:t>
            </a:r>
          </a:p>
          <a:p>
            <a:pPr algn="just">
              <a:spcAft>
                <a:spcPct val="10000"/>
              </a:spcAft>
              <a:defRPr/>
            </a:pPr>
            <a:endParaRPr lang="es-MX" altLang="ja-JP" sz="2000" smtClean="0">
              <a:solidFill>
                <a:srgbClr val="336699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  <a:p>
            <a:pPr algn="just">
              <a:spcAft>
                <a:spcPct val="10000"/>
              </a:spcAft>
              <a:defRPr/>
            </a:pPr>
            <a:r>
              <a:rPr lang="es-MX" altLang="ja-JP" sz="200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En su sesión sustantiva en Julio de 2011, ECOSOC tomó en consideración el reporte de la Secretaría General de las Naciones Unidas y adoptó como resolución la creación del Comité de Expertos de las Naciones Unidas sobre Manejo Global de Información Geoespacial, solicitando un informe del mismo en Agosto de 2016. </a:t>
            </a:r>
            <a:endParaRPr lang="es-MX" altLang="ja-JP" sz="2000" dirty="0">
              <a:solidFill>
                <a:srgbClr val="336699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7" name="タイトル 1"/>
          <p:cNvSpPr>
            <a:spLocks/>
          </p:cNvSpPr>
          <p:nvPr/>
        </p:nvSpPr>
        <p:spPr bwMode="auto">
          <a:xfrm>
            <a:off x="0" y="119063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s-MX" altLang="en-US" sz="4000" b="1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Antecedentes de UN-GGIM</a:t>
            </a:r>
            <a:endParaRPr lang="es-MX" altLang="ja-JP" sz="4000" b="1" dirty="0">
              <a:solidFill>
                <a:srgbClr val="336699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5469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21532" y="0"/>
            <a:ext cx="7886700" cy="1325563"/>
          </a:xfrm>
        </p:spPr>
        <p:txBody>
          <a:bodyPr/>
          <a:lstStyle/>
          <a:p>
            <a:r>
              <a:rPr lang="en-US" sz="3600" b="1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Primer </a:t>
            </a:r>
            <a:r>
              <a:rPr lang="en-US" sz="3600" b="1" dirty="0" err="1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Curso</a:t>
            </a:r>
            <a:r>
              <a:rPr lang="en-US" sz="3600" b="1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 de </a:t>
            </a:r>
            <a:r>
              <a:rPr lang="en-US" sz="3600" b="1" dirty="0" err="1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Capacitación</a:t>
            </a:r>
            <a:endParaRPr lang="en-US" sz="3600" b="1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18722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336699">
                    <a:lumMod val="75000"/>
                  </a:srgbClr>
                </a:solidFill>
              </a:rPr>
              <a:t>GEODESIA</a:t>
            </a:r>
          </a:p>
          <a:p>
            <a:pPr marL="0" indent="0" algn="ctr">
              <a:buNone/>
            </a:pPr>
            <a:r>
              <a:rPr lang="en-US" sz="2400" dirty="0" err="1">
                <a:solidFill>
                  <a:srgbClr val="336699">
                    <a:lumMod val="75000"/>
                  </a:srgbClr>
                </a:solidFill>
              </a:rPr>
              <a:t>Por</a:t>
            </a:r>
            <a:r>
              <a:rPr lang="en-US" sz="2400" dirty="0">
                <a:solidFill>
                  <a:srgbClr val="336699">
                    <a:lumMod val="75000"/>
                  </a:srgbClr>
                </a:solidFill>
              </a:rPr>
              <a:t> Dr. Keith Miller- </a:t>
            </a:r>
            <a:r>
              <a:rPr lang="en-US" sz="2400" dirty="0" err="1">
                <a:solidFill>
                  <a:srgbClr val="336699">
                    <a:lumMod val="75000"/>
                  </a:srgbClr>
                </a:solidFill>
              </a:rPr>
              <a:t>Profesor</a:t>
            </a:r>
            <a:r>
              <a:rPr lang="en-US" sz="2400" dirty="0">
                <a:solidFill>
                  <a:srgbClr val="336699">
                    <a:lumMod val="75000"/>
                  </a:srgbClr>
                </a:solidFill>
              </a:rPr>
              <a:t> titular, Universidad de </a:t>
            </a:r>
            <a:r>
              <a:rPr lang="en-US" sz="2400" dirty="0" err="1">
                <a:solidFill>
                  <a:srgbClr val="336699">
                    <a:lumMod val="75000"/>
                  </a:srgbClr>
                </a:solidFill>
              </a:rPr>
              <a:t>las</a:t>
            </a:r>
            <a:r>
              <a:rPr lang="en-US" sz="2400" dirty="0">
                <a:solidFill>
                  <a:srgbClr val="336699">
                    <a:lumMod val="7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336699">
                    <a:lumMod val="75000"/>
                  </a:srgbClr>
                </a:solidFill>
              </a:rPr>
              <a:t>Indias</a:t>
            </a:r>
            <a:r>
              <a:rPr lang="en-US" sz="2400" dirty="0">
                <a:solidFill>
                  <a:srgbClr val="336699">
                    <a:lumMod val="7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336699">
                    <a:lumMod val="75000"/>
                  </a:srgbClr>
                </a:solidFill>
              </a:rPr>
              <a:t>Occidentales</a:t>
            </a:r>
            <a:endParaRPr lang="en-US" sz="2400" dirty="0">
              <a:solidFill>
                <a:srgbClr val="336699">
                  <a:lumMod val="75000"/>
                </a:srgbClr>
              </a:solidFill>
            </a:endParaRPr>
          </a:p>
          <a:p>
            <a:pPr marL="0" indent="0" algn="ctr">
              <a:buNone/>
            </a:pPr>
            <a:r>
              <a:rPr lang="en-US" sz="2400" dirty="0" err="1">
                <a:solidFill>
                  <a:srgbClr val="336699">
                    <a:lumMod val="75000"/>
                  </a:srgbClr>
                </a:solidFill>
              </a:rPr>
              <a:t>Sede</a:t>
            </a:r>
            <a:r>
              <a:rPr lang="en-US" sz="2400" dirty="0">
                <a:solidFill>
                  <a:srgbClr val="336699">
                    <a:lumMod val="75000"/>
                  </a:srgbClr>
                </a:solidFill>
              </a:rPr>
              <a:t> INEGI, Aguascalientes, Mexico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336699">
                    <a:lumMod val="75000"/>
                  </a:srgbClr>
                </a:solidFill>
              </a:rPr>
              <a:t>8-12 </a:t>
            </a:r>
            <a:r>
              <a:rPr lang="en-US" sz="2400" dirty="0" err="1">
                <a:solidFill>
                  <a:srgbClr val="336699">
                    <a:lumMod val="75000"/>
                  </a:srgbClr>
                </a:solidFill>
              </a:rPr>
              <a:t>Diciembre</a:t>
            </a:r>
            <a:r>
              <a:rPr lang="en-US" sz="2400" dirty="0">
                <a:solidFill>
                  <a:srgbClr val="336699">
                    <a:lumMod val="75000"/>
                  </a:srgbClr>
                </a:solidFill>
              </a:rPr>
              <a:t> 2014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3140970"/>
            <a:ext cx="2627784" cy="262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r="4888" b="9333"/>
          <a:stretch/>
        </p:blipFill>
        <p:spPr>
          <a:xfrm>
            <a:off x="329882" y="113780"/>
            <a:ext cx="8346574" cy="5619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846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21532" y="0"/>
            <a:ext cx="7886700" cy="1325563"/>
          </a:xfrm>
        </p:spPr>
        <p:txBody>
          <a:bodyPr/>
          <a:lstStyle/>
          <a:p>
            <a:r>
              <a:rPr lang="en-US" sz="3600" b="1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Segundo </a:t>
            </a:r>
            <a:r>
              <a:rPr lang="en-US" sz="3600" b="1" dirty="0" err="1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Curso</a:t>
            </a:r>
            <a:r>
              <a:rPr lang="en-US" sz="3600" b="1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 de </a:t>
            </a:r>
            <a:r>
              <a:rPr lang="en-US" sz="3600" b="1" dirty="0" err="1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Capacitación</a:t>
            </a:r>
            <a:endParaRPr lang="en-US" sz="3600" b="1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27219" y="1325563"/>
            <a:ext cx="8229600" cy="18722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336699">
                    <a:lumMod val="75000"/>
                  </a:srgbClr>
                </a:solidFill>
              </a:rPr>
              <a:t>ESTÁNDARES GEOESPACIALES</a:t>
            </a:r>
          </a:p>
          <a:p>
            <a:pPr marL="0" indent="0" algn="ctr">
              <a:buNone/>
            </a:pPr>
            <a:r>
              <a:rPr lang="en-US" sz="2000" dirty="0" err="1">
                <a:solidFill>
                  <a:srgbClr val="336699">
                    <a:lumMod val="75000"/>
                  </a:srgbClr>
                </a:solidFill>
              </a:rPr>
              <a:t>Por</a:t>
            </a:r>
            <a:r>
              <a:rPr lang="en-US" sz="2000" dirty="0">
                <a:solidFill>
                  <a:srgbClr val="336699">
                    <a:lumMod val="75000"/>
                  </a:srgbClr>
                </a:solidFill>
              </a:rPr>
              <a:t> Trevor Taylor- </a:t>
            </a:r>
            <a:r>
              <a:rPr lang="es-MX" sz="2000" dirty="0">
                <a:solidFill>
                  <a:srgbClr val="336699">
                    <a:lumMod val="75000"/>
                  </a:srgbClr>
                </a:solidFill>
              </a:rPr>
              <a:t>Open </a:t>
            </a:r>
            <a:r>
              <a:rPr lang="es-MX" sz="2000" dirty="0" err="1">
                <a:solidFill>
                  <a:srgbClr val="336699">
                    <a:lumMod val="75000"/>
                  </a:srgbClr>
                </a:solidFill>
              </a:rPr>
              <a:t>Geospatial</a:t>
            </a:r>
            <a:r>
              <a:rPr lang="es-MX" sz="2000" dirty="0">
                <a:solidFill>
                  <a:srgbClr val="336699">
                    <a:lumMod val="75000"/>
                  </a:srgbClr>
                </a:solidFill>
              </a:rPr>
              <a:t> </a:t>
            </a:r>
            <a:r>
              <a:rPr lang="es-MX" sz="2000" dirty="0" err="1">
                <a:solidFill>
                  <a:srgbClr val="336699">
                    <a:lumMod val="75000"/>
                  </a:srgbClr>
                </a:solidFill>
              </a:rPr>
              <a:t>Consortium</a:t>
            </a:r>
            <a:r>
              <a:rPr lang="es-MX" sz="2000" dirty="0">
                <a:solidFill>
                  <a:srgbClr val="336699">
                    <a:lumMod val="75000"/>
                  </a:srgbClr>
                </a:solidFill>
              </a:rPr>
              <a:t> (OGC)</a:t>
            </a:r>
          </a:p>
          <a:p>
            <a:pPr marL="0" indent="0" algn="ctr">
              <a:buNone/>
            </a:pPr>
            <a:r>
              <a:rPr lang="es-MX" sz="2000" dirty="0">
                <a:solidFill>
                  <a:srgbClr val="336699">
                    <a:lumMod val="75000"/>
                  </a:srgbClr>
                </a:solidFill>
              </a:rPr>
              <a:t>Sede de las Naciones Unidas</a:t>
            </a:r>
          </a:p>
          <a:p>
            <a:pPr marL="0" indent="0" algn="ctr">
              <a:buNone/>
            </a:pPr>
            <a:r>
              <a:rPr lang="es-MX" sz="2000" dirty="0">
                <a:solidFill>
                  <a:srgbClr val="336699">
                    <a:lumMod val="75000"/>
                  </a:srgbClr>
                </a:solidFill>
              </a:rPr>
              <a:t>5° Sesión de UN-GGIM</a:t>
            </a:r>
          </a:p>
          <a:p>
            <a:pPr marL="0" indent="0" algn="ctr">
              <a:buNone/>
            </a:pPr>
            <a:r>
              <a:rPr lang="es-MX" sz="2000" dirty="0">
                <a:solidFill>
                  <a:srgbClr val="336699">
                    <a:lumMod val="75000"/>
                  </a:srgbClr>
                </a:solidFill>
              </a:rPr>
              <a:t>2-3 de Agosto 2015</a:t>
            </a:r>
            <a:r>
              <a:rPr lang="es-MX" sz="1800" dirty="0">
                <a:solidFill>
                  <a:schemeClr val="tx2"/>
                </a:solidFill>
              </a:rPr>
              <a:t>.</a:t>
            </a:r>
          </a:p>
          <a:p>
            <a:pPr marL="0" indent="0" algn="ctr">
              <a:buNone/>
            </a:pPr>
            <a:endParaRPr lang="en-US" sz="2400" dirty="0">
              <a:solidFill>
                <a:srgbClr val="336699">
                  <a:lumMod val="75000"/>
                </a:srgbClr>
              </a:solidFill>
            </a:endParaRPr>
          </a:p>
        </p:txBody>
      </p:sp>
      <p:pic>
        <p:nvPicPr>
          <p:cNvPr id="6" name="Picture 2" descr="http://socializandonline.files.wordpress.com/2012/01/introduccion_al_email_marketing_4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47" y="3420092"/>
            <a:ext cx="2252345" cy="264223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64767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7544" y="1988840"/>
            <a:ext cx="817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5000" b="1" dirty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3. ADQUISICIÓN DE INFRAESTRUCTURA</a:t>
            </a:r>
            <a:endParaRPr lang="es-MX" sz="5000" b="1" dirty="0">
              <a:solidFill>
                <a:srgbClr val="3366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3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Título"/>
          <p:cNvSpPr txBox="1">
            <a:spLocks/>
          </p:cNvSpPr>
          <p:nvPr/>
        </p:nvSpPr>
        <p:spPr>
          <a:xfrm>
            <a:off x="0" y="-8655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Arial" pitchFamily="34" charset="0"/>
              </a:defRPr>
            </a:lvl9pPr>
          </a:lstStyle>
          <a:p>
            <a:r>
              <a:rPr lang="en-US" sz="3200" b="1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600" b="1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Adquisición de Infraestructura</a:t>
            </a:r>
            <a:endParaRPr lang="es-MX" sz="3200" b="1" dirty="0" smtClean="0">
              <a:solidFill>
                <a:srgbClr val="336699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6" t="28307" r="28231" b="30121"/>
          <a:stretch/>
        </p:blipFill>
        <p:spPr bwMode="auto">
          <a:xfrm>
            <a:off x="307235" y="892927"/>
            <a:ext cx="1152128" cy="144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819891" y="1106921"/>
            <a:ext cx="20024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Infraestructura Geodésica</a:t>
            </a:r>
            <a:endParaRPr lang="es-MX" sz="20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4" name="AutoShape 4" descr="data:image/jpeg;base64,/9j/4AAQSkZJRgABAQAAAQABAAD/2wCEAAkGBxQSEhUUEBQVFRQXFRYYFxUUFRUVFxgUFhQXGBcWFxYYHCggGBolHBQUITEhJSkrLi4uFx8zODMsNygtLisBCgoKDgwOFAwPFCwcFB0sLCw3Ly8tLy4rLy8sLCwzKzQsNzQsLS43NywsMCwsKywvNTcrOCwtNywsLTMrLysrLP/AABEIAL4BCgMBIgACEQEDEQH/xAAcAAABBAMBAAAAAAAAAAAAAAAAAgQFBgEDBwj/xABUEAABAgIFBQsIBQgIBQUAAAABAAIDEQQSITFRBQYTQWEiIzJCUnGBkaGxwQcUQ1NictHwJDOCkrIlNDVUc6Kz4RZEY2R0k6PCFbTD0uKDhKTT8//EABYBAQEBAAAAAAAAAAAAAAAAAAABAv/EABwRAQEBAQEAAwEAAAAAAAAAAAABEQIhMUFhA//aAAwDAQACEQMRAD8A7ihCEAhCEAhCEAhCEAhCEAhCEAhCEAhCEAhCEAhCEAhCEAhCEAhCEAhCEAhCEAhCEAhCEAhCEAhCEAhCEAhCEAhCEAo3OOmugUaNFh1a7GFwrTLZjGRCklBZ8AeYxwbiwA8xcAg59QvKfTIjqogwJynbpBd0qWg5700+io33ogXOmwjoo8RhkdEXAj2nNlL7yb5Lo1MjQ4sRkeTYQBcHPk4ggnciVvBN8gtI6zDzsph9HRf8yJ8EUnLdOiNk0wIZmDWhxN1Zq3cNwl0LllHi0h0gKQ+sZWGYvnrlLDr2FPjCpYviu++D3BanF69kY6/pzzk6ua6TEzmprAN7o7toiOnZrIkL9iavzzpgnvNHs9t3xXN6Q+lCU4jrbOF/JQtIp8f1j7XObwtbTI6thWcb11Gn+UelwiAYNHtE7C86yMb5gq7ZlZafTKK2NEDWvrxGuDZhs2vIEpkm6XTNcZyZDMSiQXPJJnGBJv3MWY7HBdR8kzmnJ7C25z3P6Yga89ripRckIQooQhCAQhCAQhCAQhCAQhCAQhCAQhCAQhCAQhCAQhao9IYwTe5rRi4ho6yg2oUREzmooIGmaZkCYmRM3WgSUsDO5BlV3ygxKtAjHYPxA+CsSq3lMH5Nj8w/EEHIaNFqZMcZTJosM34RWD/aqxDyxL0M/tBWeG2eST/hGf8AMKkNYNvZ8FpE5DzkI9B/qNTkZ1H9XH+Y1VvRtxPWPgkOa32usfBBY350/wB2b/mNUdSs4i6e8ME8C3VhZZcokgbesfBaXiyzvHwQXnJWVXOoIaGgfnZxIlDDr+dnauo+RCLWyYzY6XUxg8FyDILfoY92m/wHrrHkFH5MH7V34WpR0dJe8AEkgAWkmwAYkrVS6U2GJuPMBeeYKqZXp7otjrG6mC7ndyj2d6yrGcGdLjuKMareNFN8tdQG73j0YqjZJys+LCe5kR4fCiGZbEeHGG90xMzmS1xl9sJ/l6MGQnu9kjrsPZPqVCzMp+jpG74EUljxsfYe+fO0LSOiRM79FEdD88isc0ylE0TxKQIO+NBtBBv1qTomekU8GNR4nvQ3tP3mOI7FyrOimQ4dIhveGRBo6rmPJaHOhF8K0i25rD0a1AtpENz5hoa0unJprOa2dwcTbKevAIPQFFzzitbvsKFEOswItWY2Q32z6U4bn/AH1kKOznY1w59y4nsXBY1Kq/VRowHtAiXU4ha4WW6SLo+uUnNbhPBLznic9bNek8j500WlP0cCJN4BNRzIjDIEAndtGshTK4j5NMomJTaNFMgYrIkN4AkK7WGchqnUY77S7cstBCEIBCEIBCEIBCE0yvSdFAixORDe7pa0nwQVd3lGo7nPZRoUekOY4tcWMDGAgkcJ5ExZeAVF0/ygRG2PdQqLsixtM/oYyqZ9BXGKW0Mi6OKQ4Q21XQzEcA6JIlznNh7p0nOlLXUFtqXkyBopGGHHbo2MA6YhB/dK1JPtLuefK/5Rz/a6+lUmKROyBD83ZbtNUkc80wybnCIsUFkKUt0XxHmI+TWl06xlI2S6VV40Im15aNrnl52WANHaVIZuCb4siTKC7UAPrIYs68Uv4Tc9TlLpxhuht1zDnT1E+I8XLq2RKbVY3WwgWcnm2bPk8Yyk3fXz5Z7/AOa6Nm3TK0Bk75KK6C1wImLQqt5UIVbJlIE5bltvM9p8E9oFMLdo1jxCa+UR4OTaQRaKniFByNhnkkn+6tP/AMlUYFX6A38kf+zH/MFUGS0gBWHFYckOKBL0yjvW+ISm0VUXTNr8yHuU3+A9dK8i9L0WTJi1z4z3AamzawS28Fc4zYH0Ie5Tv4MRX7yVfo2HzuUotNLpDnElxmVGUmMnUcqOpCghM4zWo8Sdv/5xFRcjslGhS5Y71esuOlAiGQMpWG4ipEmOpUfI9Lc+MyQaxlcAta0W87jaqGue7d9Z/wCt2R3KtiF7IPUrTnuzfGe9H/jfzUFBgzQIhWXBw91zh3FbH0lw40Qc9V34mp22i7VojskguPktphEeDcR55CHBAIrwntN2Mm9S9GrzL5OIn0iFsplDPW94XppSqEIQoBCEIBCEIBQ+eB+g0n9i8dYl4qYULnmZUKNtaB957R4oPM9Od9JpBL6o84j7PSuTiGWnlv5qxHW0STWI4aaMbJmNFM+eK5PIcZaRvht5MOW11Ud0ypvNeAa8aZ9AdZPpYWuzuULDjT19Sseadro37H/rQkVjKFQxogeHN3fCaQR0tPgrlkFgEJoBmNRunYNSpeWRv0X3/grtm8N4h83gFBPUYprno78n0gaqidUdMM+4dbJ1IE5bgHqcD4S6UFEyeytksNql06GRVbwjOM66w2i+7UqSckGX1dIFovnO3XIQrldsmxHNotELbCYTZ1ZXF0UytIlqun8AU+NIbt85CdkO/QF3reVLHC7dLSKOc2Y3Lb/r/wD1ptHyU+GZPZFeb5wmvLZYTMM2q/xqfGk6T33PlYzVDYRfEt3RdfLAyABJGjxZOcHukC8Sk3VEhgW18Hm+0zJskAQ51For6jmtgxrwZuY4mV0hJgs1qNdQYvqon+W/4Lpb6VF5T+FLi3aer6zk2dsp7lNvOosxNz+LydZeDx9jf5zMgb5uwi2hNDgWnR02wgg2wYuoq9eS8fk2F096ptDiOc2IXkk+bxrwBaaLEnc46/kq3+SqHLJzSTw4j3SwmAJfu9qgsMdR9JUhHUZTYgaJkyGJUVC5e/N4nN/04ipGRBvkP3/FXfKe+Ud9S2tdqmasQa1UcmUJzIjK5a01p1S5tY8zRaqhGfTQIkOsQN3SL/2rfioOA9mpzT9oK+Zbo8OI8h8V0IsiRTZDrtIc6ds3NlLRuxUc7NyjunOlNrTP9nKRIlVDYloqO+6UFcnhbzWplS+lWh+Z5majqLFGouiPY8WSIJbCaCJ26r1F07NSkjgQ4ZGoMjwTKz2nzQbcwHyjTwpFDP8ArOXqNeYM1snRYERxjMLAYlGlMtMy2PMyqk6ivT6lUIQhQCEIQCEIQCgc+T9DftfBHXHhqeVT8qESrk+LbLdQ7ftg+CDz/DyBSYhe5kGMZvcfq3MG6cTw32a1JUfNKMLYmhb79Ib21CSPup0IpcTMl3C1udxRyXHu/nve6UzYLXXhos0YN5a0jg3z6cNDNFzdYJVqRBaZGbYLYsYzm3W4NnKwdKnMk0SFBLhDdFe57as3wxDaBWDpgTJJ3vHXtUfpJzvPC5TuMza8did0A7sarTqAN8TVJvcfFBjK1Brx4lR8MuLuAXVXAyFm6sPQdatuRYRbCY1wkQLR0BUvLw3+L747grlkE7xD5vAKCbo6Z57/AKPpHuJ5R0zz3/R9I9xBznJzvolDn6scjlRuV4W9E1pk2qLpSs/NrvNSJ3Suw/BNbMnvlRKJbLexrlx41lxnzLSKTuRuxcPSt/Vib9Hbj23blaQUktqxJlt0SdtF9RCneJXS4XTuaqfPloYlo+sf6q/TQNlX7266ZJjGpG5ibsCQielYJSgwz6syvnbOU52ggB+Ym8xDW47xOuLN+gCU6khzSPPrUEW4N2cP+73+dnx6Z+2tDGCbbvR+o5cXATxu6LaydmN7Y4frG/rREvq+iX2Zz3S0w4sy0Vh6OzSNN7ouqpbd0y1SmQxk1oqvlL82iXaP9VicizwwsVz8lv6Nh87u9VShmcN5nP6PF4wdfRYmsAdevYrZ5Lf0dD53JSJ6kKCzjhAw4ZAm8ueJCZNUAS3POTap2kKNpXz1qKreUGFtDeCJEAzE7jKIbxzqqZsR2w6zS0F0VwaHETLQHB1llkyAJzuJVxy/+bxOb/Y9UbJR3bPf8ef4qos2XHyjRADIzfxgDdSP7Zh1dl9k2E3W8I8K4xDxo2DnbOywWALy2SIsWVY7qJcIhHp+S1ww1YX2AsYwnWmOXe3/ABPKo5xxN+sHfAdPbbaNYvZhEZrdCnq1T1WiwqOilobLciwcgcSENRbiOzYnTnAVrrzPgD0hvsbhr7dcfGjXSdhc79jhG8Ne3dA0EWURpncQbDO4vPLPdq6vUS8rxna7btp4rtpxx/n6mhumAcQFKpSEIUAhCEAhCEAqZ5WXyoBGMWGO8+CuSovlhf8AQoYxpDPwREHJIRneD0gkWs9pp+e1elFkjrNxA9C7kuGGznTOEQCLuLgNRGDVashso7YLHxoUWK54LmkVwxgkWAtc11rrDiBOWJOkRtac7Cb7wTyDeWO79XVJZNfvjRtNk/adqmPwqCbe6QsBcAat4DWic9Hrq4/AS2TIm+tE+NdP2zqreCK2ZfO/xffHcFcchfUQ+b4Kr5TylEbGiCYc0Osa9rXCUhiFackRK0JhkBMXASAsFwUE1R1HZ/srZOjicty0z5ng+ElIUZMs+f0dSPdH4gg5tRIn0ai6t7FxcOPG5I77FoEUyFpuHHj/AKuTyZ7befhWJVCP0ai/shyuXFwPfYtRFgsddhG9QRyp9ev2pFVDyiQzFiCGC6b3FglEjAzdDhASJbIWm8GyZN5IFxj5OorNzpq0SqQXh7ZDWZMw3Gsz3N6pVEpDoUQRAHTY4uEmRiZtZDIkCZG0XC+0C2spmkxmxHFwgNBIJJk2rIEAzdf6QCUpmdxQRuUoBhRCwlxkWceNbWjgzEgbJG7CwybamcJ5m213o+NH5UXFstWvZOQDZuqdHMR9aTuILWRhwYwGojcyFmyRM2zTaE0zbYfR8WPyouLpYX9NhbIFUOejiEz/ADaJeYjv6q/lgHxxkrT5KGn/AIeDyoj3Swm1ol2dqq1GEoT5z/N4l4eP6s/lknxxtVp8lLvycz3j3BKLHSFF0pSdIUXSioIPLRboX1yQ3WRaQKr7ZKlUKNAD2hhiuNa8hrWg7ROZCt+cB3iJzf7Xqh5MEnN975+ZKi15wBumi1qvCicIQ/7flNOonXjtmwjxmitIt49xhjVSD6xu3tutLX2W3HTRZT4cS4u5UTkvGI1eEmURzreFxvW4RMCcR2bEFkoObTosLSaZrXEuLWEv3TSXFs3Vjo+FeL7LhYKpSw4Eh05gyIm6whzZjXdIqQoURteURjzO57Q+dVmNolINFpsMhbao/K8URIz3taZFwlMW2HXNhJ4N88NiCMeLLjdrB5IxZt2d69RZOdOFDOMNh62heXnNG5u1Di4sGA2dmxem8gvnRoBxgwj1sapVP0IQoBCEIMTWJpFZYrINk1zry1RPo0AYx59TTs2roBcuZ+W2NvdGb7cQ/dDPig5dCfIiRldcQLnEanDuT2BlN4a2GHGrbZZZOdx3RFombdZNhmVHNibceN7Q9tKluhbO/bc7bPFaQ6hXTlq5P9mB6sYfNym8lP31nvjX7Y1T8FAQYfdLgjkkcj5753JX1jPfb+JqK3ZUO+xPe8ArlkI7yzm+CqVIgsdEdvoaSRMOab5DXrVuyM2UNomDLWLjYFBOUZMs+/0dH91v42p7RlG+URk8m0gTlYwz5orD4IOaUT83o37Map8eLtsWhzLBZq5A9QRdXsw7NqXRXTo9G9z2eVFx8FoslcLsIPqDtls/8bVULiw7H7m8P9GDfChj1lt0tU5SslMvwN7iCV7nGVUW77BM5VreeY5tSjIspPsFz52Qbd7Zie/C2ySftcNG+7hO9XL62F0ddvSg1aO3gjhz+rH6zWnw+mfTLirEKFa3c+r9GBc6Kb69l/RPXOQTZO4cLCD+sX3424/asWYJE22DiaoPKiYHuxstrIN0BsoT7JfR38UN/q7xcHHqnZtVp8lH6Ob757mqpwDKFEu+odYNH6h3Is8MLFavJQPyfPGK8825aJdiUWWkKKpZUpSComllQV7OE7xE+eK9USgukW+9861esuRasJxIBA1G47l1ipMCnAuAbCY0TlOZJG0Kiw5bdv0ScuG++XLfiw44qOeW2zq6/V662LPaPzNPMrv35/vvx9YcHDu+CYVzt1cv2fb2/OsB7hJ13BdPgXSiG26yZ12dq0RIgmbtetmMX29h7dst1c7f3+ScTt1WrJmZ36+Xg7ZtHzKYani63Xj7Y9vYe3aD6NzTdOhUX/Dwv4bV54c0323mXCNznG6pZcPDUu/5mvnQaN+xaOqzwUqp6aFrrLM1AtZSAVmaBsXpJetJekF6DeXrlnlpikuorRqbGNm2oMRgulF65f5YTKJR3ew8W7Hs/wC5IOeODrbDr17B/aJQaZzljrGI2lIbSvd7OflYJQpR2fu4T5e1q0hxBhHAfu4OHJOPzrnMksIiM99uHKb7IwPzdDUekHEdQ2DlY1upTGT45JFt/NrnLvagXSDvjucdwV1yAd6b84Kq5Vhb41w48usn4zHQFcslwqrGjZ89klFTNGTbPWEXZPpAF9Tuc0p1RgjONs6HH/ZnwQcgoMM+bwJamYjlRMUk0Z0td2MP1RbycfmViYGI5oa0GVVjR+7M9pK1mkvxP72E8FUSMSju3V9odK2HrYwC9uIN/TZIDdVdVc2V5JDqzbBXaZSqytlrtEtqhjSH4n97Zs2o078T248yCYEF22+d7LtLW5PJ+Z2ohwXAic7KvGZqL53M2j+Vs4bzl+J7cZYfPagUl+J6j8EE1UIhxJ+qcLS026FwPBA1/IVt8l8Itycyet7z0GUlzqFHcSASZEyPMRI966dmNDLaBBBw8AlEpSVE0wqQpJUPTSoqDy9DL4Lw0TP/AIuVFosMgizjfOtdAa+1wF7mmQ9psntHSWgdKqbGCE+I/iwpubPXOWj6y6H0EqoVlWmQzGiTdaHvFzTc84jYmYjQ+VhxWaqvs+z27BKGiDpOOJttSAD8z27eZBPQorBc7VI7llxABF2uXbzJxBLMR1N+G1V9oO3t27eZOIYO3t1z2+0OrYgnqjSJVm6+KDwq2r7XzNdyzKig0Gjy5EupzgvPDJkA2i3aLLCde09WwrvOYJlk+j+6e17lKq1B6WHJoHpbXqB0HJVZN2uS5oI8uSC5PDCbh3pBhNw70DQuXOvK8bKM7bFHWIZ8CunGE3DvTLKbNyKjRMnXcEHnfTjEJQirsdNybHiAt0tUEEEBsO487JqknyRw9UaL94fBUVyBHUzQo4xUtk3yfRqOZ0el0hls5B+5JxLbjdrCkn5Bp+qmxeqGO4IG1HYIjQLyHAjpIB6jI9atVGaFSqbmPSYz68WkPe4ACsXSsBJF3OU9omZERspx4olg+SC+0dqxnC2dDpIaRPQRJc4YSO5QVAyG6GANLEI2xHKVbQhVIdNwIIIcSQQRaDM3IOKxRMk7SfgkaIYDqGElZc481okZ5dRi2A24BjLJD2fFRkPMekS3ccuOIBb2BVMRhgjAdQ5vBGiGA6lLf0Ij+td1uR/QiP613W5BEaIYDq6e9J0QwHUPnFTH9CI/rT1uQcyI+qMQcbT2FBDaPD5+bF1TM8k0KGTjEl7oiODewBUrJGaFIhxQ6NFbGYJ7h0MAGdlttq6bk+jNbCa2G0MaNTKzQDebOc9qmiPpLTgoamhWaPRHm57xzPd8VB0/NwxJmsZnXOZnjeiq1Gc5pDgLQQRzgzVdzlIZNgNhdW5obQRDB63T90K0UrMeIZyeTMawDLaJJjRMw6RDeHsiOa4Frg6UyHNcCCJi+YCDnzozZ2Ob1hLDcV12Hk3KX62/7kL/ALVpytmxS6VD0VJpL3w5g1arGgkXTqymmjl7AnMFszIWk3AWnqCtg8kzOWfn7Sns3syDQyTAiFpLmuuabWTlIunK8880FFhZPim6FEPNDf8ABdrzOYWUKjtcC1wh2tcCCDMm0G0LFHjR28JzX84l+EBWCC1rgDVvGJQaw5bGuW0Qm4d62NhNw71Bra5bJrY2GMEvRjBBrLEgsTqqsVEDMw1qjQJqQLFiogivNVjzVSujWNGgivNUeaqV0axo0ES6jJXmylNGsaNBGCjodAsPMVJ6JY0SCuDJ+xHmCsWhCNCgrvmCPMFYtCEaEIK75gjzBWLQhGgCCu/8PTyi0WTZbVLaEYLIhIIzzZYNFUrokaNBE+aLDaJipjRo0aCJ8zR5mpbRrOjQRPmaUKGpXRrNRBFChp3BhSACd1Fmog0BiWGrbVWQ1AgNSpJUlmSAQsoQYkiSyhAmSJJSECZIklIQJkiqlIQIqoqpaECKqKqWhAiqiqloQIqoqpaECKqKqWhAiqs1UpCBNVEkpCBMkSSkIEyWZLKEGJIWUIMIWUIBCE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6" descr="data:image/jpeg;base64,/9j/4AAQSkZJRgABAQAAAQABAAD/2wCEAAkGBxQSEhUUEBQVFRQXFRYYFxUUFRUVFxgUFhQXGBcWFxYYHCggGBolHBQUITEhJSkrLi4uFx8zODMsNygtLisBCgoKDgwOFAwPFCwcFB0sLCw3Ly8tLy4rLy8sLCwzKzQsNzQsLS43NywsMCwsKywvNTcrOCwtNywsLTMrLysrLP/AABEIAL4BCgMBIgACEQEDEQH/xAAcAAABBAMBAAAAAAAAAAAAAAAAAgQFBgEDBwj/xABUEAABAgIFBQsIBQgIBQUAAAABAAIDEQQSITFRBQYTQWEiIzJCUnGBkaGxwQcUQ1NictHwJDOCkrIlNDVUc6Kz4RZEY2R0k6PCFbTD0uKDhKTT8//EABYBAQEBAAAAAAAAAAAAAAAAAAABAv/EABwRAQEBAQEAAwEAAAAAAAAAAAABEQIhMUFhA//aAAwDAQACEQMRAD8A7ihCEAhCEAhCEAhCEAhCEAhCEAhCEAhCEAhCEAhCEAhCEAhCEAhCEAhCEAhCEAhCEAhCEAhCEAhCEAhCEAhCEAhCEAo3OOmugUaNFh1a7GFwrTLZjGRCklBZ8AeYxwbiwA8xcAg59QvKfTIjqogwJynbpBd0qWg5700+io33ogXOmwjoo8RhkdEXAj2nNlL7yb5Lo1MjQ4sRkeTYQBcHPk4ggnciVvBN8gtI6zDzsph9HRf8yJ8EUnLdOiNk0wIZmDWhxN1Zq3cNwl0LllHi0h0gKQ+sZWGYvnrlLDr2FPjCpYviu++D3BanF69kY6/pzzk6ua6TEzmprAN7o7toiOnZrIkL9iavzzpgnvNHs9t3xXN6Q+lCU4jrbOF/JQtIp8f1j7XObwtbTI6thWcb11Gn+UelwiAYNHtE7C86yMb5gq7ZlZafTKK2NEDWvrxGuDZhs2vIEpkm6XTNcZyZDMSiQXPJJnGBJv3MWY7HBdR8kzmnJ7C25z3P6Yga89ripRckIQooQhCAQhCAQhCAQhCAQhCAQhCAQhCAQhCAQhCAQhao9IYwTe5rRi4ho6yg2oUREzmooIGmaZkCYmRM3WgSUsDO5BlV3ygxKtAjHYPxA+CsSq3lMH5Nj8w/EEHIaNFqZMcZTJosM34RWD/aqxDyxL0M/tBWeG2eST/hGf8AMKkNYNvZ8FpE5DzkI9B/qNTkZ1H9XH+Y1VvRtxPWPgkOa32usfBBY350/wB2b/mNUdSs4i6e8ME8C3VhZZcokgbesfBaXiyzvHwQXnJWVXOoIaGgfnZxIlDDr+dnauo+RCLWyYzY6XUxg8FyDILfoY92m/wHrrHkFH5MH7V34WpR0dJe8AEkgAWkmwAYkrVS6U2GJuPMBeeYKqZXp7otjrG6mC7ndyj2d6yrGcGdLjuKMareNFN8tdQG73j0YqjZJys+LCe5kR4fCiGZbEeHGG90xMzmS1xl9sJ/l6MGQnu9kjrsPZPqVCzMp+jpG74EUljxsfYe+fO0LSOiRM79FEdD88isc0ylE0TxKQIO+NBtBBv1qTomekU8GNR4nvQ3tP3mOI7FyrOimQ4dIhveGRBo6rmPJaHOhF8K0i25rD0a1AtpENz5hoa0unJprOa2dwcTbKevAIPQFFzzitbvsKFEOswItWY2Q32z6U4bn/AH1kKOznY1w59y4nsXBY1Kq/VRowHtAiXU4ha4WW6SLo+uUnNbhPBLznic9bNek8j500WlP0cCJN4BNRzIjDIEAndtGshTK4j5NMomJTaNFMgYrIkN4AkK7WGchqnUY77S7cstBCEIBCEIBCEIBCE0yvSdFAixORDe7pa0nwQVd3lGo7nPZRoUekOY4tcWMDGAgkcJ5ExZeAVF0/ygRG2PdQqLsixtM/oYyqZ9BXGKW0Mi6OKQ4Q21XQzEcA6JIlznNh7p0nOlLXUFtqXkyBopGGHHbo2MA6YhB/dK1JPtLuefK/5Rz/a6+lUmKROyBD83ZbtNUkc80wybnCIsUFkKUt0XxHmI+TWl06xlI2S6VV40Im15aNrnl52WANHaVIZuCb4siTKC7UAPrIYs68Uv4Tc9TlLpxhuht1zDnT1E+I8XLq2RKbVY3WwgWcnm2bPk8Yyk3fXz5Z7/AOa6Nm3TK0Bk75KK6C1wImLQqt5UIVbJlIE5bltvM9p8E9oFMLdo1jxCa+UR4OTaQRaKniFByNhnkkn+6tP/AMlUYFX6A38kf+zH/MFUGS0gBWHFYckOKBL0yjvW+ISm0VUXTNr8yHuU3+A9dK8i9L0WTJi1z4z3AamzawS28Fc4zYH0Ie5Tv4MRX7yVfo2HzuUotNLpDnElxmVGUmMnUcqOpCghM4zWo8Sdv/5xFRcjslGhS5Y71esuOlAiGQMpWG4ipEmOpUfI9Lc+MyQaxlcAta0W87jaqGue7d9Z/wCt2R3KtiF7IPUrTnuzfGe9H/jfzUFBgzQIhWXBw91zh3FbH0lw40Qc9V34mp22i7VojskguPktphEeDcR55CHBAIrwntN2Mm9S9GrzL5OIn0iFsplDPW94XppSqEIQoBCEIBCEIBQ+eB+g0n9i8dYl4qYULnmZUKNtaB957R4oPM9Od9JpBL6o84j7PSuTiGWnlv5qxHW0STWI4aaMbJmNFM+eK5PIcZaRvht5MOW11Ud0ypvNeAa8aZ9AdZPpYWuzuULDjT19Sseadro37H/rQkVjKFQxogeHN3fCaQR0tPgrlkFgEJoBmNRunYNSpeWRv0X3/grtm8N4h83gFBPUYprno78n0gaqidUdMM+4dbJ1IE5bgHqcD4S6UFEyeytksNql06GRVbwjOM66w2i+7UqSckGX1dIFovnO3XIQrldsmxHNotELbCYTZ1ZXF0UytIlqun8AU+NIbt85CdkO/QF3reVLHC7dLSKOc2Y3Lb/r/wD1ptHyU+GZPZFeb5wmvLZYTMM2q/xqfGk6T33PlYzVDYRfEt3RdfLAyABJGjxZOcHukC8Sk3VEhgW18Hm+0zJskAQ51For6jmtgxrwZuY4mV0hJgs1qNdQYvqon+W/4Lpb6VF5T+FLi3aer6zk2dsp7lNvOosxNz+LydZeDx9jf5zMgb5uwi2hNDgWnR02wgg2wYuoq9eS8fk2F096ptDiOc2IXkk+bxrwBaaLEnc46/kq3+SqHLJzSTw4j3SwmAJfu9qgsMdR9JUhHUZTYgaJkyGJUVC5e/N4nN/04ipGRBvkP3/FXfKe+Ud9S2tdqmasQa1UcmUJzIjK5a01p1S5tY8zRaqhGfTQIkOsQN3SL/2rfioOA9mpzT9oK+Zbo8OI8h8V0IsiRTZDrtIc6ds3NlLRuxUc7NyjunOlNrTP9nKRIlVDYloqO+6UFcnhbzWplS+lWh+Z5majqLFGouiPY8WSIJbCaCJ26r1F07NSkjgQ4ZGoMjwTKz2nzQbcwHyjTwpFDP8ArOXqNeYM1snRYERxjMLAYlGlMtMy2PMyqk6ivT6lUIQhQCEIQCEIQCgc+T9DftfBHXHhqeVT8qESrk+LbLdQ7ftg+CDz/DyBSYhe5kGMZvcfq3MG6cTw32a1JUfNKMLYmhb79Ib21CSPup0IpcTMl3C1udxRyXHu/nve6UzYLXXhos0YN5a0jg3z6cNDNFzdYJVqRBaZGbYLYsYzm3W4NnKwdKnMk0SFBLhDdFe57as3wxDaBWDpgTJJ3vHXtUfpJzvPC5TuMza8did0A7sarTqAN8TVJvcfFBjK1Brx4lR8MuLuAXVXAyFm6sPQdatuRYRbCY1wkQLR0BUvLw3+L747grlkE7xD5vAKCbo6Z57/AKPpHuJ5R0zz3/R9I9xBznJzvolDn6scjlRuV4W9E1pk2qLpSs/NrvNSJ3Suw/BNbMnvlRKJbLexrlx41lxnzLSKTuRuxcPSt/Vib9Hbj23blaQUktqxJlt0SdtF9RCneJXS4XTuaqfPloYlo+sf6q/TQNlX7266ZJjGpG5ibsCQielYJSgwz6syvnbOU52ggB+Ym8xDW47xOuLN+gCU6khzSPPrUEW4N2cP+73+dnx6Z+2tDGCbbvR+o5cXATxu6LaydmN7Y4frG/rREvq+iX2Zz3S0w4sy0Vh6OzSNN7ouqpbd0y1SmQxk1oqvlL82iXaP9VicizwwsVz8lv6Nh87u9VShmcN5nP6PF4wdfRYmsAdevYrZ5Lf0dD53JSJ6kKCzjhAw4ZAm8ueJCZNUAS3POTap2kKNpXz1qKreUGFtDeCJEAzE7jKIbxzqqZsR2w6zS0F0VwaHETLQHB1llkyAJzuJVxy/+bxOb/Y9UbJR3bPf8ef4qos2XHyjRADIzfxgDdSP7Zh1dl9k2E3W8I8K4xDxo2DnbOywWALy2SIsWVY7qJcIhHp+S1ww1YX2AsYwnWmOXe3/ABPKo5xxN+sHfAdPbbaNYvZhEZrdCnq1T1WiwqOilobLciwcgcSENRbiOzYnTnAVrrzPgD0hvsbhr7dcfGjXSdhc79jhG8Ne3dA0EWURpncQbDO4vPLPdq6vUS8rxna7btp4rtpxx/n6mhumAcQFKpSEIUAhCEAhCEAqZ5WXyoBGMWGO8+CuSovlhf8AQoYxpDPwREHJIRneD0gkWs9pp+e1elFkjrNxA9C7kuGGznTOEQCLuLgNRGDVashso7YLHxoUWK54LmkVwxgkWAtc11rrDiBOWJOkRtac7Cb7wTyDeWO79XVJZNfvjRtNk/adqmPwqCbe6QsBcAat4DWic9Hrq4/AS2TIm+tE+NdP2zqreCK2ZfO/xffHcFcchfUQ+b4Kr5TylEbGiCYc0Osa9rXCUhiFackRK0JhkBMXASAsFwUE1R1HZ/srZOjicty0z5ng+ElIUZMs+f0dSPdH4gg5tRIn0ai6t7FxcOPG5I77FoEUyFpuHHj/AKuTyZ7befhWJVCP0ai/shyuXFwPfYtRFgsddhG9QRyp9ev2pFVDyiQzFiCGC6b3FglEjAzdDhASJbIWm8GyZN5IFxj5OorNzpq0SqQXh7ZDWZMw3Gsz3N6pVEpDoUQRAHTY4uEmRiZtZDIkCZG0XC+0C2spmkxmxHFwgNBIJJk2rIEAzdf6QCUpmdxQRuUoBhRCwlxkWceNbWjgzEgbJG7CwybamcJ5m213o+NH5UXFstWvZOQDZuqdHMR9aTuILWRhwYwGojcyFmyRM2zTaE0zbYfR8WPyouLpYX9NhbIFUOejiEz/ADaJeYjv6q/lgHxxkrT5KGn/AIeDyoj3Swm1ol2dqq1GEoT5z/N4l4eP6s/lknxxtVp8lLvycz3j3BKLHSFF0pSdIUXSioIPLRboX1yQ3WRaQKr7ZKlUKNAD2hhiuNa8hrWg7ROZCt+cB3iJzf7Xqh5MEnN975+ZKi15wBumi1qvCicIQ/7flNOonXjtmwjxmitIt49xhjVSD6xu3tutLX2W3HTRZT4cS4u5UTkvGI1eEmURzreFxvW4RMCcR2bEFkoObTosLSaZrXEuLWEv3TSXFs3Vjo+FeL7LhYKpSw4Eh05gyIm6whzZjXdIqQoURteURjzO57Q+dVmNolINFpsMhbao/K8URIz3taZFwlMW2HXNhJ4N88NiCMeLLjdrB5IxZt2d69RZOdOFDOMNh62heXnNG5u1Di4sGA2dmxem8gvnRoBxgwj1sapVP0IQoBCEIMTWJpFZYrINk1zry1RPo0AYx59TTs2roBcuZ+W2NvdGb7cQ/dDPig5dCfIiRldcQLnEanDuT2BlN4a2GHGrbZZZOdx3RFombdZNhmVHNibceN7Q9tKluhbO/bc7bPFaQ6hXTlq5P9mB6sYfNym8lP31nvjX7Y1T8FAQYfdLgjkkcj5753JX1jPfb+JqK3ZUO+xPe8ArlkI7yzm+CqVIgsdEdvoaSRMOab5DXrVuyM2UNomDLWLjYFBOUZMs+/0dH91v42p7RlG+URk8m0gTlYwz5orD4IOaUT83o37Map8eLtsWhzLBZq5A9QRdXsw7NqXRXTo9G9z2eVFx8FoslcLsIPqDtls/8bVULiw7H7m8P9GDfChj1lt0tU5SslMvwN7iCV7nGVUW77BM5VreeY5tSjIspPsFz52Qbd7Zie/C2ySftcNG+7hO9XL62F0ddvSg1aO3gjhz+rH6zWnw+mfTLirEKFa3c+r9GBc6Kb69l/RPXOQTZO4cLCD+sX3424/asWYJE22DiaoPKiYHuxstrIN0BsoT7JfR38UN/q7xcHHqnZtVp8lH6Ob757mqpwDKFEu+odYNH6h3Is8MLFavJQPyfPGK8825aJdiUWWkKKpZUpSComllQV7OE7xE+eK9USgukW+9861esuRasJxIBA1G47l1ipMCnAuAbCY0TlOZJG0Kiw5bdv0ScuG++XLfiw44qOeW2zq6/V662LPaPzNPMrv35/vvx9YcHDu+CYVzt1cv2fb2/OsB7hJ13BdPgXSiG26yZ12dq0RIgmbtetmMX29h7dst1c7f3+ScTt1WrJmZ36+Xg7ZtHzKYani63Xj7Y9vYe3aD6NzTdOhUX/Dwv4bV54c0323mXCNznG6pZcPDUu/5mvnQaN+xaOqzwUqp6aFrrLM1AtZSAVmaBsXpJetJekF6DeXrlnlpikuorRqbGNm2oMRgulF65f5YTKJR3ew8W7Hs/wC5IOeODrbDr17B/aJQaZzljrGI2lIbSvd7OflYJQpR2fu4T5e1q0hxBhHAfu4OHJOPzrnMksIiM99uHKb7IwPzdDUekHEdQ2DlY1upTGT45JFt/NrnLvagXSDvjucdwV1yAd6b84Kq5Vhb41w48usn4zHQFcslwqrGjZ89klFTNGTbPWEXZPpAF9Tuc0p1RgjONs6HH/ZnwQcgoMM+bwJamYjlRMUk0Z0td2MP1RbycfmViYGI5oa0GVVjR+7M9pK1mkvxP72E8FUSMSju3V9odK2HrYwC9uIN/TZIDdVdVc2V5JDqzbBXaZSqytlrtEtqhjSH4n97Zs2o078T248yCYEF22+d7LtLW5PJ+Z2ohwXAic7KvGZqL53M2j+Vs4bzl+J7cZYfPagUl+J6j8EE1UIhxJ+qcLS026FwPBA1/IVt8l8Itycyet7z0GUlzqFHcSASZEyPMRI966dmNDLaBBBw8AlEpSVE0wqQpJUPTSoqDy9DL4Lw0TP/AIuVFosMgizjfOtdAa+1wF7mmQ9psntHSWgdKqbGCE+I/iwpubPXOWj6y6H0EqoVlWmQzGiTdaHvFzTc84jYmYjQ+VhxWaqvs+z27BKGiDpOOJttSAD8z27eZBPQorBc7VI7llxABF2uXbzJxBLMR1N+G1V9oO3t27eZOIYO3t1z2+0OrYgnqjSJVm6+KDwq2r7XzNdyzKig0Gjy5EupzgvPDJkA2i3aLLCde09WwrvOYJlk+j+6e17lKq1B6WHJoHpbXqB0HJVZN2uS5oI8uSC5PDCbh3pBhNw70DQuXOvK8bKM7bFHWIZ8CunGE3DvTLKbNyKjRMnXcEHnfTjEJQirsdNybHiAt0tUEEEBsO487JqknyRw9UaL94fBUVyBHUzQo4xUtk3yfRqOZ0el0hls5B+5JxLbjdrCkn5Bp+qmxeqGO4IG1HYIjQLyHAjpIB6jI9atVGaFSqbmPSYz68WkPe4ACsXSsBJF3OU9omZERspx4olg+SC+0dqxnC2dDpIaRPQRJc4YSO5QVAyG6GANLEI2xHKVbQhVIdNwIIIcSQQRaDM3IOKxRMk7SfgkaIYDqGElZc481okZ5dRi2A24BjLJD2fFRkPMekS3ccuOIBb2BVMRhgjAdQ5vBGiGA6lLf0Ij+td1uR/QiP613W5BEaIYDq6e9J0QwHUPnFTH9CI/rT1uQcyI+qMQcbT2FBDaPD5+bF1TM8k0KGTjEl7oiODewBUrJGaFIhxQ6NFbGYJ7h0MAGdlttq6bk+jNbCa2G0MaNTKzQDebOc9qmiPpLTgoamhWaPRHm57xzPd8VB0/NwxJmsZnXOZnjeiq1Gc5pDgLQQRzgzVdzlIZNgNhdW5obQRDB63T90K0UrMeIZyeTMawDLaJJjRMw6RDeHsiOa4Frg6UyHNcCCJi+YCDnzozZ2Ob1hLDcV12Hk3KX62/7kL/ALVpytmxS6VD0VJpL3w5g1arGgkXTqymmjl7AnMFszIWk3AWnqCtg8kzOWfn7Sns3syDQyTAiFpLmuuabWTlIunK8880FFhZPim6FEPNDf8ABdrzOYWUKjtcC1wh2tcCCDMm0G0LFHjR28JzX84l+EBWCC1rgDVvGJQaw5bGuW0Qm4d62NhNw71Bra5bJrY2GMEvRjBBrLEgsTqqsVEDMw1qjQJqQLFiogivNVjzVSujWNGgivNUeaqV0axo0ES6jJXmylNGsaNBGCjodAsPMVJ6JY0SCuDJ+xHmCsWhCNCgrvmCPMFYtCEaEIK75gjzBWLQhGgCCu/8PTyi0WTZbVLaEYLIhIIzzZYNFUrokaNBE+aLDaJipjRo0aCJ8zR5mpbRrOjQRPmaUKGpXRrNRBFChp3BhSACd1Fmog0BiWGrbVWQ1AgNSpJUlmSAQsoQYkiSyhAmSJJSECZIklIQJkiqlIQIqoqpaECKqKqWhAiqiqloQIqoqpaECKqKqWhAiqs1UpCBNVEkpCBMkSSkIEyWZLKEGJIWUIMIWUIBCEI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55" name="Picture 7" descr="C:\Users\LuisGerardo\Documents\servidor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" y="4404909"/>
            <a:ext cx="2133158" cy="15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197168" y="4735513"/>
            <a:ext cx="17963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Infraestructura Informática</a:t>
            </a:r>
            <a:endParaRPr lang="es-MX" sz="20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907463" y="1229225"/>
            <a:ext cx="40570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MX" sz="2800" b="1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3.1 Fortalecer la Red Geodésica del Caribe</a:t>
            </a:r>
          </a:p>
          <a:p>
            <a:endParaRPr lang="es-ES" sz="2800" dirty="0" smtClean="0">
              <a:solidFill>
                <a:srgbClr val="336699">
                  <a:lumMod val="75000"/>
                </a:srgbClr>
              </a:solidFill>
              <a:latin typeface="Calibri"/>
            </a:endParaRPr>
          </a:p>
          <a:p>
            <a:endParaRPr lang="es-MX" sz="2800" dirty="0" smtClean="0">
              <a:solidFill>
                <a:srgbClr val="336699">
                  <a:lumMod val="75000"/>
                </a:srgbClr>
              </a:solidFill>
              <a:latin typeface="Calibri"/>
            </a:endParaRPr>
          </a:p>
          <a:p>
            <a:pPr marL="342900" indent="-342900"/>
            <a:r>
              <a:rPr lang="es-MX" sz="2800" b="1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 3.2 Mapa de Cobertura de Suelo</a:t>
            </a:r>
          </a:p>
          <a:p>
            <a:pPr marL="342900" indent="-342900"/>
            <a:endParaRPr lang="es-MX" sz="2800" dirty="0" smtClean="0">
              <a:solidFill>
                <a:srgbClr val="336699">
                  <a:lumMod val="75000"/>
                </a:srgbClr>
              </a:solidFill>
              <a:latin typeface="Calibri"/>
            </a:endParaRPr>
          </a:p>
          <a:p>
            <a:pPr marL="342900" indent="-342900"/>
            <a:endParaRPr lang="es-MX" sz="2800" dirty="0" smtClean="0">
              <a:solidFill>
                <a:srgbClr val="336699">
                  <a:lumMod val="75000"/>
                </a:srgbClr>
              </a:solidFill>
              <a:latin typeface="Calibri"/>
            </a:endParaRPr>
          </a:p>
          <a:p>
            <a:pPr marL="342900" indent="-342900"/>
            <a:r>
              <a:rPr lang="es-MX" sz="2800" b="1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 3.3 Solución </a:t>
            </a:r>
            <a:r>
              <a:rPr lang="es-MX" sz="2800" b="1" dirty="0" err="1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Geomática</a:t>
            </a:r>
            <a:r>
              <a:rPr lang="es-MX" sz="2800" b="1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 Mapa Digital del Caribe</a:t>
            </a:r>
            <a:endParaRPr lang="es-MX" sz="2800" b="1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3" name="12 Flecha a la derecha con bandas"/>
          <p:cNvSpPr/>
          <p:nvPr/>
        </p:nvSpPr>
        <p:spPr bwMode="auto">
          <a:xfrm>
            <a:off x="4067457" y="4604765"/>
            <a:ext cx="720080" cy="792088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10 Flecha a la derecha con bandas"/>
          <p:cNvSpPr/>
          <p:nvPr/>
        </p:nvSpPr>
        <p:spPr bwMode="auto">
          <a:xfrm>
            <a:off x="4104589" y="2850715"/>
            <a:ext cx="720080" cy="792088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13 Flecha a la derecha con bandas"/>
          <p:cNvSpPr/>
          <p:nvPr/>
        </p:nvSpPr>
        <p:spPr bwMode="auto">
          <a:xfrm>
            <a:off x="4125161" y="1268760"/>
            <a:ext cx="720080" cy="792088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233" y="2718658"/>
            <a:ext cx="2059935" cy="1662206"/>
          </a:xfrm>
          <a:prstGeom prst="rect">
            <a:avLst/>
          </a:prstGeom>
        </p:spPr>
      </p:pic>
      <p:sp>
        <p:nvSpPr>
          <p:cNvPr id="15" name="7 Rectángulo"/>
          <p:cNvSpPr/>
          <p:nvPr/>
        </p:nvSpPr>
        <p:spPr>
          <a:xfrm>
            <a:off x="2308625" y="2927566"/>
            <a:ext cx="1713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Imágenes de Satélite</a:t>
            </a:r>
            <a:endParaRPr lang="es-MX" sz="2000" dirty="0">
              <a:solidFill>
                <a:srgbClr val="336699">
                  <a:lumMod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613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27584" y="2060848"/>
            <a:ext cx="7272808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s-MX" sz="4400" dirty="0" smtClean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3.1 Fortalecer la Red Geodésica del Caribe</a:t>
            </a:r>
            <a:endParaRPr lang="es-MX" sz="4400" dirty="0">
              <a:solidFill>
                <a:srgbClr val="3366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948264" y="1628800"/>
            <a:ext cx="1647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white"/>
                </a:solidFill>
              </a:rPr>
              <a:t>Buffer: 250 km</a:t>
            </a:r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7" name="Título 6"/>
          <p:cNvSpPr txBox="1">
            <a:spLocks noGrp="1"/>
          </p:cNvSpPr>
          <p:nvPr>
            <p:ph type="title"/>
          </p:nvPr>
        </p:nvSpPr>
        <p:spPr>
          <a:xfrm>
            <a:off x="755576" y="179929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sz="3200" dirty="0" smtClean="0">
                <a:solidFill>
                  <a:srgbClr val="336699">
                    <a:lumMod val="75000"/>
                  </a:srgbClr>
                </a:solidFill>
              </a:rPr>
              <a:t>Distribución de Estaciones GNSS</a:t>
            </a:r>
            <a:endParaRPr lang="es-MX" sz="3200" dirty="0">
              <a:solidFill>
                <a:srgbClr val="336699">
                  <a:lumMod val="75000"/>
                </a:srgbClr>
              </a:solidFill>
            </a:endParaRPr>
          </a:p>
        </p:txBody>
      </p:sp>
      <p:pic>
        <p:nvPicPr>
          <p:cNvPr id="6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16582" t="18805" r="14972" b="7965"/>
          <a:stretch/>
        </p:blipFill>
        <p:spPr>
          <a:xfrm>
            <a:off x="1835696" y="1052736"/>
            <a:ext cx="7312171" cy="4889552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/>
          </p:nvPr>
        </p:nvGraphicFramePr>
        <p:xfrm>
          <a:off x="179512" y="836711"/>
          <a:ext cx="2627784" cy="479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834"/>
                <a:gridCol w="1309950"/>
              </a:tblGrid>
              <a:tr h="484252">
                <a:tc>
                  <a:txBody>
                    <a:bodyPr/>
                    <a:lstStyle/>
                    <a:p>
                      <a:r>
                        <a:rPr lang="es-MX" sz="1600" noProof="0" dirty="0" smtClean="0"/>
                        <a:t>Ubicación de estaciones</a:t>
                      </a:r>
                      <a:endParaRPr lang="es-MX" sz="16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MX" sz="1600" noProof="0" dirty="0" smtClean="0"/>
                        <a:t>Número de estaciones</a:t>
                      </a:r>
                      <a:endParaRPr lang="es-MX" sz="1600" noProof="0" dirty="0"/>
                    </a:p>
                  </a:txBody>
                  <a:tcPr marL="68580" marR="68580" marT="34290" marB="34290"/>
                </a:tc>
              </a:tr>
              <a:tr h="266996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Bahamas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66996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Barbados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66996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Cuba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66996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Dominica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66996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Guyana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66996">
                <a:tc>
                  <a:txBody>
                    <a:bodyPr/>
                    <a:lstStyle/>
                    <a:p>
                      <a:r>
                        <a:rPr lang="en-US" sz="1600" noProof="0" dirty="0" err="1" smtClean="0">
                          <a:solidFill>
                            <a:srgbClr val="002060"/>
                          </a:solidFill>
                        </a:rPr>
                        <a:t>Haïti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66996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Jamaica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66996">
                <a:tc>
                  <a:txBody>
                    <a:bodyPr/>
                    <a:lstStyle/>
                    <a:p>
                      <a:r>
                        <a:rPr lang="en-US" sz="1600" noProof="0" dirty="0" err="1" smtClean="0">
                          <a:solidFill>
                            <a:srgbClr val="002060"/>
                          </a:solidFill>
                        </a:rPr>
                        <a:t>Sint</a:t>
                      </a:r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 Maarten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461175">
                <a:tc>
                  <a:txBody>
                    <a:bodyPr/>
                    <a:lstStyle/>
                    <a:p>
                      <a:r>
                        <a:rPr lang="en-US" sz="1600" noProof="0" dirty="0" err="1" smtClean="0">
                          <a:solidFill>
                            <a:srgbClr val="002060"/>
                          </a:solidFill>
                        </a:rPr>
                        <a:t>República</a:t>
                      </a:r>
                      <a:r>
                        <a:rPr lang="en-US" sz="1600" baseline="0" noProof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600" baseline="0" noProof="0" dirty="0" err="1" smtClean="0">
                          <a:solidFill>
                            <a:srgbClr val="002060"/>
                          </a:solidFill>
                        </a:rPr>
                        <a:t>Dominicana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66996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Suriname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461175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Trinidad</a:t>
                      </a:r>
                      <a:r>
                        <a:rPr lang="en-US" sz="1600" baseline="0" noProof="0" dirty="0" smtClean="0">
                          <a:solidFill>
                            <a:srgbClr val="002060"/>
                          </a:solidFill>
                        </a:rPr>
                        <a:t> &amp; Tobago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66996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TOTAL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002060"/>
                          </a:solidFill>
                        </a:rPr>
                        <a:t>14</a:t>
                      </a:r>
                      <a:endParaRPr lang="en-US" sz="16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42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7272" y="199296"/>
            <a:ext cx="8229600" cy="562074"/>
          </a:xfrm>
        </p:spPr>
        <p:txBody>
          <a:bodyPr/>
          <a:lstStyle/>
          <a:p>
            <a:r>
              <a:rPr lang="es-MX" sz="3200" dirty="0" smtClean="0">
                <a:solidFill>
                  <a:srgbClr val="336699">
                    <a:lumMod val="75000"/>
                  </a:srgbClr>
                </a:solidFill>
              </a:rPr>
              <a:t>Kit Geodésico para la Región</a:t>
            </a:r>
            <a:endParaRPr lang="es-MX" sz="3200" dirty="0">
              <a:solidFill>
                <a:srgbClr val="336699">
                  <a:lumMod val="75000"/>
                </a:srgbClr>
              </a:solidFill>
            </a:endParaRPr>
          </a:p>
        </p:txBody>
      </p:sp>
      <p:pic>
        <p:nvPicPr>
          <p:cNvPr id="5" name="Picture 2218" descr="58295-50 pi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4370" y="1801119"/>
            <a:ext cx="7905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to 6"/>
          <p:cNvGraphicFramePr>
            <a:graphicFrameLocks noChangeAspect="1"/>
          </p:cNvGraphicFramePr>
          <p:nvPr>
            <p:extLst/>
          </p:nvPr>
        </p:nvGraphicFramePr>
        <p:xfrm>
          <a:off x="580108" y="1034306"/>
          <a:ext cx="1181100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" name="Imagen de mapa de bits" r:id="rId5" imgW="1181265" imgH="1561905" progId="PBrush">
                  <p:embed/>
                </p:oleObj>
              </mc:Choice>
              <mc:Fallback>
                <p:oleObj name="Imagen de mapa de bits" r:id="rId5" imgW="1181265" imgH="156190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108" y="1034306"/>
                        <a:ext cx="1181100" cy="156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/>
          <p:cNvGraphicFramePr>
            <a:graphicFrameLocks noChangeAspect="1"/>
          </p:cNvGraphicFramePr>
          <p:nvPr>
            <p:extLst/>
          </p:nvPr>
        </p:nvGraphicFramePr>
        <p:xfrm>
          <a:off x="611761" y="2796233"/>
          <a:ext cx="1181100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" name="Imagen de mapa de bits" r:id="rId7" imgW="1181265" imgH="1561905" progId="PBrush">
                  <p:embed/>
                </p:oleObj>
              </mc:Choice>
              <mc:Fallback>
                <p:oleObj name="Imagen de mapa de bits" r:id="rId7" imgW="1181265" imgH="156190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761" y="2796233"/>
                        <a:ext cx="1181100" cy="156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7134792" y="916209"/>
            <a:ext cx="1045491" cy="1039597"/>
            <a:chOff x="5868145" y="2060848"/>
            <a:chExt cx="2016224" cy="3510128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77" t="37929" r="12888" b="7314"/>
            <a:stretch/>
          </p:blipFill>
          <p:spPr>
            <a:xfrm>
              <a:off x="5868145" y="2060848"/>
              <a:ext cx="2016224" cy="3510128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6660232" y="2382416"/>
              <a:ext cx="576064" cy="25449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7061997" y="2027630"/>
            <a:ext cx="1045491" cy="1039597"/>
            <a:chOff x="5868145" y="2060848"/>
            <a:chExt cx="2016224" cy="3510128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77" t="37929" r="12888" b="7314"/>
            <a:stretch/>
          </p:blipFill>
          <p:spPr>
            <a:xfrm>
              <a:off x="5868145" y="2060848"/>
              <a:ext cx="2016224" cy="3510128"/>
            </a:xfrm>
            <a:prstGeom prst="rect">
              <a:avLst/>
            </a:prstGeom>
          </p:spPr>
        </p:pic>
        <p:sp>
          <p:nvSpPr>
            <p:cNvPr id="15" name="Rectángulo 14"/>
            <p:cNvSpPr/>
            <p:nvPr/>
          </p:nvSpPr>
          <p:spPr>
            <a:xfrm>
              <a:off x="6660232" y="2382416"/>
              <a:ext cx="576064" cy="25449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7172130" y="3325251"/>
            <a:ext cx="1045491" cy="1039597"/>
            <a:chOff x="5868145" y="2060848"/>
            <a:chExt cx="2016224" cy="3510128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77" t="37929" r="12888" b="7314"/>
            <a:stretch/>
          </p:blipFill>
          <p:spPr>
            <a:xfrm>
              <a:off x="5868145" y="2060848"/>
              <a:ext cx="2016224" cy="3510128"/>
            </a:xfrm>
            <a:prstGeom prst="rect">
              <a:avLst/>
            </a:prstGeom>
          </p:spPr>
        </p:pic>
        <p:sp>
          <p:nvSpPr>
            <p:cNvPr id="18" name="Rectángulo 17"/>
            <p:cNvSpPr/>
            <p:nvPr/>
          </p:nvSpPr>
          <p:spPr>
            <a:xfrm>
              <a:off x="6660232" y="2382416"/>
              <a:ext cx="576064" cy="25449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23" name="Marcador de contenido 22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04" y="2799061"/>
            <a:ext cx="2448272" cy="1481098"/>
          </a:xfrm>
        </p:spPr>
      </p:pic>
      <p:sp>
        <p:nvSpPr>
          <p:cNvPr id="24" name="Más 23"/>
          <p:cNvSpPr/>
          <p:nvPr/>
        </p:nvSpPr>
        <p:spPr>
          <a:xfrm>
            <a:off x="5884785" y="2592948"/>
            <a:ext cx="738207" cy="69720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Más 25"/>
          <p:cNvSpPr/>
          <p:nvPr/>
        </p:nvSpPr>
        <p:spPr>
          <a:xfrm>
            <a:off x="2113985" y="2603471"/>
            <a:ext cx="738207" cy="69720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CuadroTexto 26"/>
          <p:cNvSpPr txBox="1"/>
          <p:nvPr/>
        </p:nvSpPr>
        <p:spPr>
          <a:xfrm>
            <a:off x="3218449" y="1124546"/>
            <a:ext cx="256050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300" b="1" dirty="0" smtClean="0">
                <a:solidFill>
                  <a:srgbClr val="002060"/>
                </a:solidFill>
              </a:rPr>
              <a:t>14 Estaciones GNSS</a:t>
            </a:r>
            <a:endParaRPr lang="es-MX" sz="2300" b="1" dirty="0">
              <a:solidFill>
                <a:srgbClr val="002060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367272" y="4358333"/>
            <a:ext cx="34670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002060"/>
                </a:solidFill>
              </a:rPr>
              <a:t>36 receptores de doble frecuencia para establecer puntos de control terrestre  </a:t>
            </a:r>
          </a:p>
          <a:p>
            <a:r>
              <a:rPr lang="es-MX" b="1" dirty="0">
                <a:solidFill>
                  <a:srgbClr val="002060"/>
                </a:solidFill>
              </a:rPr>
              <a:t> </a:t>
            </a:r>
            <a:r>
              <a:rPr lang="es-MX" b="1" dirty="0" smtClean="0">
                <a:solidFill>
                  <a:srgbClr val="002060"/>
                </a:solidFill>
              </a:rPr>
              <a:t>     </a:t>
            </a:r>
          </a:p>
          <a:p>
            <a:r>
              <a:rPr lang="es-MX" b="1" dirty="0" smtClean="0">
                <a:solidFill>
                  <a:srgbClr val="002060"/>
                </a:solidFill>
              </a:rPr>
              <a:t>(2 receptores por país)</a:t>
            </a: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5916441" y="4544581"/>
            <a:ext cx="3048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002060"/>
                </a:solidFill>
              </a:rPr>
              <a:t>54 receptores de una frecuencia para actualización cartográfica</a:t>
            </a:r>
          </a:p>
          <a:p>
            <a:endParaRPr lang="es-MX" b="1" dirty="0" smtClean="0">
              <a:solidFill>
                <a:srgbClr val="002060"/>
              </a:solidFill>
            </a:endParaRPr>
          </a:p>
          <a:p>
            <a:r>
              <a:rPr lang="es-MX" b="1" dirty="0" smtClean="0">
                <a:solidFill>
                  <a:srgbClr val="002060"/>
                </a:solidFill>
              </a:rPr>
              <a:t> (3 receptores por país)</a:t>
            </a:r>
            <a:endParaRPr lang="es-MX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8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63688" y="2276872"/>
            <a:ext cx="6048672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s-MX" sz="4400" dirty="0" smtClean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3.2 Mapa de Cobertura de Suelo</a:t>
            </a:r>
            <a:endParaRPr lang="es-MX" sz="4400" dirty="0">
              <a:solidFill>
                <a:srgbClr val="3366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64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611560" y="584775"/>
            <a:ext cx="8045845" cy="5292497"/>
            <a:chOff x="884539" y="548680"/>
            <a:chExt cx="7503885" cy="4906653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3" cstate="print"/>
            <a:srcRect l="10638" t="28463" r="12444" b="6075"/>
            <a:stretch/>
          </p:blipFill>
          <p:spPr>
            <a:xfrm>
              <a:off x="894362" y="1178658"/>
              <a:ext cx="7494062" cy="412255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grpSp>
          <p:nvGrpSpPr>
            <p:cNvPr id="12" name="Grupo 11"/>
            <p:cNvGrpSpPr/>
            <p:nvPr/>
          </p:nvGrpSpPr>
          <p:grpSpPr>
            <a:xfrm>
              <a:off x="884539" y="548680"/>
              <a:ext cx="7503885" cy="4906653"/>
              <a:chOff x="523991" y="44624"/>
              <a:chExt cx="7756929" cy="4973381"/>
            </a:xfrm>
          </p:grpSpPr>
          <p:grpSp>
            <p:nvGrpSpPr>
              <p:cNvPr id="9" name="Grupo 8"/>
              <p:cNvGrpSpPr/>
              <p:nvPr/>
            </p:nvGrpSpPr>
            <p:grpSpPr>
              <a:xfrm>
                <a:off x="523991" y="44624"/>
                <a:ext cx="7756929" cy="4973381"/>
                <a:chOff x="595999" y="35440"/>
                <a:chExt cx="7756929" cy="4973381"/>
              </a:xfrm>
            </p:grpSpPr>
            <p:pic>
              <p:nvPicPr>
                <p:cNvPr id="3" name="Imagen 2"/>
                <p:cNvPicPr>
                  <a:picLocks noChangeAspect="1"/>
                </p:cNvPicPr>
                <p:nvPr/>
              </p:nvPicPr>
              <p:blipFill rotWithShape="1">
                <a:blip r:embed="rId4" cstate="print"/>
                <a:srcRect b="86634"/>
                <a:stretch/>
              </p:blipFill>
              <p:spPr>
                <a:xfrm>
                  <a:off x="611560" y="35440"/>
                  <a:ext cx="7741368" cy="616751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</p:pic>
            <p:pic>
              <p:nvPicPr>
                <p:cNvPr id="6" name="Imagen 5"/>
                <p:cNvPicPr>
                  <a:picLocks noChangeAspect="1"/>
                </p:cNvPicPr>
                <p:nvPr/>
              </p:nvPicPr>
              <p:blipFill rotWithShape="1">
                <a:blip r:embed="rId4" cstate="print"/>
                <a:srcRect l="1581" t="15493" r="68614" b="73239"/>
                <a:stretch/>
              </p:blipFill>
              <p:spPr>
                <a:xfrm>
                  <a:off x="633314" y="664383"/>
                  <a:ext cx="2304256" cy="543261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</p:pic>
            <p:pic>
              <p:nvPicPr>
                <p:cNvPr id="7" name="Imagen 6"/>
                <p:cNvPicPr>
                  <a:picLocks noChangeAspect="1"/>
                </p:cNvPicPr>
                <p:nvPr/>
              </p:nvPicPr>
              <p:blipFill rotWithShape="1">
                <a:blip r:embed="rId4" cstate="print"/>
                <a:srcRect l="96050" t="16508" r="1660" b="74537"/>
                <a:stretch/>
              </p:blipFill>
              <p:spPr>
                <a:xfrm>
                  <a:off x="7452320" y="1174133"/>
                  <a:ext cx="206205" cy="504056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</p:pic>
            <p:pic>
              <p:nvPicPr>
                <p:cNvPr id="8" name="Imagen 7"/>
                <p:cNvPicPr>
                  <a:picLocks noChangeAspect="1"/>
                </p:cNvPicPr>
                <p:nvPr/>
              </p:nvPicPr>
              <p:blipFill rotWithShape="1">
                <a:blip r:embed="rId4" cstate="print"/>
                <a:srcRect t="91343" b="5531"/>
                <a:stretch/>
              </p:blipFill>
              <p:spPr>
                <a:xfrm>
                  <a:off x="595999" y="4858007"/>
                  <a:ext cx="7719614" cy="150814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</p:pic>
          </p:grpSp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5" cstate="print"/>
              <a:srcRect t="86559" r="79807" b="5700"/>
              <a:stretch/>
            </p:blipFill>
            <p:spPr>
              <a:xfrm>
                <a:off x="552715" y="4358351"/>
                <a:ext cx="1425004" cy="341427"/>
              </a:xfrm>
              <a:prstGeom prst="rect">
                <a:avLst/>
              </a:prstGeom>
              <a:ln>
                <a:noFill/>
              </a:ln>
              <a:effectLst>
                <a:softEdge rad="0"/>
              </a:effectLst>
            </p:spPr>
          </p:pic>
        </p:grp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33470" b="7959"/>
            <a:stretch/>
          </p:blipFill>
          <p:spPr>
            <a:xfrm>
              <a:off x="2718835" y="867677"/>
              <a:ext cx="2645253" cy="312823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17" name="CuadroTexto 16"/>
          <p:cNvSpPr txBox="1"/>
          <p:nvPr/>
        </p:nvSpPr>
        <p:spPr>
          <a:xfrm>
            <a:off x="1475655" y="25460"/>
            <a:ext cx="6472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s-MX" sz="3200" b="1" dirty="0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Mapa de Cobertura de Suelo</a:t>
            </a:r>
            <a:endParaRPr lang="es-MX" sz="3200" b="1" dirty="0">
              <a:solidFill>
                <a:srgbClr val="336699">
                  <a:lumMod val="75000"/>
                </a:srgb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4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98425" y="1412776"/>
            <a:ext cx="6192838" cy="3912542"/>
          </a:xfrm>
        </p:spPr>
        <p:txBody>
          <a:bodyPr>
            <a:norm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s-MX" altLang="en-US" sz="16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Brecha considerable en el reconocimiento y manejo de información geoespacial globalmente.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s-MX" altLang="en-US" sz="16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Carencia de una consulta global y un mecanismo de toma de decisión entre Estados Miembros en:</a:t>
            </a:r>
          </a:p>
          <a:p>
            <a:pPr lvl="1" eaLnBrk="1" hangingPunct="1">
              <a:spcBef>
                <a:spcPts val="300"/>
              </a:spcBef>
            </a:pPr>
            <a:r>
              <a:rPr lang="es-MX" altLang="en-US" sz="16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Establecimiento de normas globales en información geoespacial;</a:t>
            </a:r>
          </a:p>
          <a:p>
            <a:pPr lvl="1" eaLnBrk="1" hangingPunct="1">
              <a:spcBef>
                <a:spcPts val="300"/>
              </a:spcBef>
            </a:pPr>
            <a:r>
              <a:rPr lang="es-MX" altLang="en-US" sz="16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Desarrollo de herramientas comunes; y</a:t>
            </a:r>
          </a:p>
          <a:p>
            <a:pPr lvl="1" eaLnBrk="1" hangingPunct="1">
              <a:spcBef>
                <a:spcPts val="300"/>
              </a:spcBef>
            </a:pPr>
            <a:r>
              <a:rPr lang="es-MX" altLang="en-US" sz="16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Uso de información geoespacial para influir en cuestiones de política mundial.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s-MX" altLang="en-US" sz="16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Esta brecha está siendo más marcada por la participación del sector privado, reduciendo el papel </a:t>
            </a:r>
            <a:r>
              <a:rPr lang="es-MX" altLang="en-US" sz="1600" kern="12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de </a:t>
            </a:r>
            <a:r>
              <a:rPr lang="es-MX" altLang="en-US" sz="16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influencia de los Gobiernos.</a:t>
            </a:r>
          </a:p>
          <a:p>
            <a:pPr>
              <a:lnSpc>
                <a:spcPct val="90000"/>
              </a:lnSpc>
              <a:spcAft>
                <a:spcPct val="10000"/>
              </a:spcAft>
            </a:pPr>
            <a:r>
              <a:rPr lang="es-MX" altLang="ja-JP" sz="1600" kern="12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Los </a:t>
            </a:r>
            <a:r>
              <a:rPr lang="es-MX" altLang="ja-JP" sz="16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Gobiernos, no el sector privado, tienen el mandato y la responsabilidad de mantener y entregar la base nacional de información geoespacial y la política relacionada. </a:t>
            </a:r>
          </a:p>
          <a:p>
            <a:pPr>
              <a:lnSpc>
                <a:spcPct val="90000"/>
              </a:lnSpc>
              <a:spcAft>
                <a:spcPct val="10000"/>
              </a:spcAft>
            </a:pPr>
            <a:endParaRPr lang="en-US" altLang="ja-JP" sz="1400" dirty="0" smtClean="0">
              <a:solidFill>
                <a:schemeClr val="tx2"/>
              </a:solidFill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50000"/>
              </a:lnSpc>
              <a:spcBef>
                <a:spcPct val="10000"/>
              </a:spcBef>
            </a:pPr>
            <a:endParaRPr lang="en-US" altLang="en-US" sz="3600" b="1">
              <a:solidFill>
                <a:srgbClr val="005DE6"/>
              </a:solidFill>
            </a:endParaRPr>
          </a:p>
        </p:txBody>
      </p:sp>
      <p:sp>
        <p:nvSpPr>
          <p:cNvPr id="28676" name="タイトル 1"/>
          <p:cNvSpPr>
            <a:spLocks/>
          </p:cNvSpPr>
          <p:nvPr/>
        </p:nvSpPr>
        <p:spPr bwMode="auto">
          <a:xfrm>
            <a:off x="0" y="0"/>
            <a:ext cx="9144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s-MX" altLang="ja-JP" sz="4000" b="1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UN-GGIM: Por qué un mecanismo global?</a:t>
            </a:r>
          </a:p>
        </p:txBody>
      </p:sp>
      <p:pic>
        <p:nvPicPr>
          <p:cNvPr id="28677" name="Picture 5" descr="UNGGI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2613" y="5397326"/>
            <a:ext cx="2360612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informal settlements2_Taguig Lagu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5388" y="1650826"/>
            <a:ext cx="2868612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291263" y="3584401"/>
            <a:ext cx="2843212" cy="1809750"/>
            <a:chOff x="2472" y="2387"/>
            <a:chExt cx="2857" cy="1552"/>
          </a:xfrm>
        </p:grpSpPr>
        <p:pic>
          <p:nvPicPr>
            <p:cNvPr id="28681" name="Picture 8" descr="taguig_all_1_in_5_worst_cas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72" y="2387"/>
              <a:ext cx="2850" cy="1547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8682" name="Content Placeholder 3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94" y="3512"/>
              <a:ext cx="435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6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5394151"/>
            <a:ext cx="5940425" cy="1419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3934142"/>
      </p:ext>
    </p:extLst>
  </p:cSld>
  <p:clrMapOvr>
    <a:masterClrMapping/>
  </p:clrMapOvr>
  <p:transition advTm="5383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59632" y="116632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s-MX" sz="3200" b="1" dirty="0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Mapa de Cobertura de Suelo</a:t>
            </a:r>
            <a:endParaRPr lang="es-MX" sz="3200" b="1" dirty="0">
              <a:solidFill>
                <a:srgbClr val="336699">
                  <a:lumMod val="75000"/>
                </a:srgb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79513" y="703385"/>
            <a:ext cx="881781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han adquirido 874 Imágenes de Satélite </a:t>
            </a:r>
            <a:r>
              <a:rPr lang="es-MX" sz="2000" dirty="0" err="1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RapidEye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cubren 220,474 km</a:t>
            </a:r>
            <a:r>
              <a:rPr lang="es-MX" sz="2000" baseline="300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de los 16 países insulares  de la región.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MX" sz="400" dirty="0" smtClean="0">
              <a:solidFill>
                <a:srgbClr val="336699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tamaño del pixel en las imágenes es de 5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 5 bandas en color, adecuadas para un mapa de Cobertura de Suelo</a:t>
            </a:r>
            <a:endParaRPr lang="es-MX" sz="2000" dirty="0">
              <a:solidFill>
                <a:srgbClr val="336699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5485" y="2235247"/>
            <a:ext cx="1788548" cy="1841825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2560312"/>
            <a:ext cx="2881849" cy="252487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12808" y="2262861"/>
            <a:ext cx="2442991" cy="270958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36" y="3641605"/>
            <a:ext cx="2031763" cy="223566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21"/>
          <a:stretch/>
        </p:blipFill>
        <p:spPr bwMode="auto">
          <a:xfrm>
            <a:off x="6782190" y="4238866"/>
            <a:ext cx="2215139" cy="1638406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1400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92885" y="141606"/>
            <a:ext cx="6158230" cy="1325563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MoU</a:t>
            </a:r>
            <a:r>
              <a:rPr lang="en-US" sz="3200" b="1" dirty="0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entre INEGI y NASG </a:t>
            </a:r>
            <a:r>
              <a:rPr lang="en-US" sz="3200" b="1" dirty="0">
                <a:solidFill>
                  <a:srgbClr val="3366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>
                <a:solidFill>
                  <a:srgbClr val="3366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endParaRPr lang="es-MX" sz="3200" b="1" dirty="0">
              <a:solidFill>
                <a:srgbClr val="33669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177095" y="910017"/>
            <a:ext cx="8442960" cy="246184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NAGS </a:t>
            </a:r>
            <a:r>
              <a:rPr lang="en-US" sz="5600" dirty="0" err="1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 err="1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proviendo</a:t>
            </a: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5600" dirty="0" err="1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5600" dirty="0" err="1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mágenes</a:t>
            </a: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 err="1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600" dirty="0" err="1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atelitales</a:t>
            </a: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US" sz="5600" dirty="0" err="1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siguientes</a:t>
            </a: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 err="1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r>
              <a:rPr lang="es-MX" sz="5600" dirty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 pancromática de 2.5 - 3 metros de resolución espacial</a:t>
            </a:r>
          </a:p>
          <a:p>
            <a:r>
              <a:rPr lang="es-MX" sz="5600" dirty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 </a:t>
            </a:r>
            <a:r>
              <a:rPr lang="es-MX" sz="5600" dirty="0" err="1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</a:t>
            </a:r>
            <a:r>
              <a:rPr lang="es-MX" sz="5600" dirty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-espectral de 6 metros de resolución</a:t>
            </a:r>
          </a:p>
          <a:p>
            <a:r>
              <a:rPr lang="es-MX" sz="5600" dirty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escena cubre en promedio 50x50 km</a:t>
            </a:r>
          </a:p>
          <a:p>
            <a:r>
              <a:rPr lang="es-MX" sz="5600" dirty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volumen de cada escena es de 2.7 </a:t>
            </a:r>
            <a:r>
              <a:rPr lang="es-MX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los </a:t>
            </a:r>
            <a:r>
              <a:rPr lang="en-US" sz="5600" dirty="0" err="1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siguiente</a:t>
            </a: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 err="1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spaíses</a:t>
            </a: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Caribe:</a:t>
            </a:r>
            <a:b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Barbados; St. Maarten</a:t>
            </a:r>
            <a:r>
              <a:rPr lang="en-US" sz="5600" dirty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</a:t>
            </a: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Lucia; </a:t>
            </a:r>
            <a:r>
              <a:rPr lang="en-US" sz="5600" dirty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 Kitts </a:t>
            </a: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Nevis; San Vincente y las </a:t>
            </a:r>
            <a:r>
              <a:rPr lang="en-US" sz="5600" dirty="0" err="1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Granadinas</a:t>
            </a: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5600" dirty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Trinidad </a:t>
            </a: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Tobago; Bahamas; Dominica; Grenada; Martinique; </a:t>
            </a:r>
            <a:r>
              <a:rPr lang="en-US" sz="5600" dirty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Antigua </a:t>
            </a:r>
            <a:r>
              <a:rPr lang="en-US" sz="56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Barbuda </a:t>
            </a:r>
            <a:r>
              <a:rPr lang="en-US" sz="5600" dirty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Guadeloupe</a:t>
            </a:r>
            <a:r>
              <a:rPr lang="en-US" sz="64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4800" dirty="0">
              <a:solidFill>
                <a:srgbClr val="336699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6400" dirty="0"/>
              <a:t> 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3600" dirty="0">
              <a:solidFill>
                <a:srgbClr val="336699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MX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85" y="3371862"/>
            <a:ext cx="6331981" cy="27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2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1815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s-MX" sz="3200" b="1" dirty="0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Entrega de imágenes de Satélite a los países</a:t>
            </a:r>
            <a:endParaRPr lang="es-MX" sz="3200" b="1" dirty="0">
              <a:solidFill>
                <a:srgbClr val="336699">
                  <a:lumMod val="75000"/>
                </a:srgb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036063"/>
            <a:ext cx="4182371" cy="313677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35" y="789432"/>
            <a:ext cx="5587565" cy="37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4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7163" y="167324"/>
            <a:ext cx="7953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Entrega</a:t>
            </a:r>
            <a:r>
              <a:rPr lang="en-US" sz="3200" b="1" dirty="0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 de </a:t>
            </a:r>
            <a:r>
              <a:rPr lang="en-US" sz="3200" b="1" dirty="0" err="1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Imágenes</a:t>
            </a:r>
            <a:r>
              <a:rPr lang="en-US" sz="3200" b="1" dirty="0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Satelitales</a:t>
            </a:r>
            <a:r>
              <a:rPr lang="en-US" sz="3200" b="1" dirty="0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 a los </a:t>
            </a:r>
            <a:r>
              <a:rPr lang="en-US" sz="3200" b="1" dirty="0" err="1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Países</a:t>
            </a:r>
            <a:r>
              <a:rPr lang="en-US" sz="3200" b="1" dirty="0" smtClean="0">
                <a:solidFill>
                  <a:srgbClr val="336699">
                    <a:lumMod val="75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 del Caribe</a:t>
            </a:r>
            <a:endParaRPr lang="en-US" sz="3200" b="1" dirty="0">
              <a:solidFill>
                <a:srgbClr val="336699">
                  <a:lumMod val="75000"/>
                </a:srgb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5" r="9274"/>
          <a:stretch/>
        </p:blipFill>
        <p:spPr>
          <a:xfrm>
            <a:off x="2194369" y="1767762"/>
            <a:ext cx="5120831" cy="338791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149970" y="5155679"/>
            <a:ext cx="384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Cuba</a:t>
            </a:r>
          </a:p>
        </p:txBody>
      </p:sp>
    </p:spTree>
    <p:extLst>
      <p:ext uri="{BB962C8B-B14F-4D97-AF65-F5344CB8AC3E}">
        <p14:creationId xmlns:p14="http://schemas.microsoft.com/office/powerpoint/2010/main" val="12209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r="9056"/>
          <a:stretch/>
        </p:blipFill>
        <p:spPr>
          <a:xfrm rot="10800000">
            <a:off x="4757156" y="410143"/>
            <a:ext cx="4070319" cy="41068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8"/>
          <a:stretch/>
        </p:blipFill>
        <p:spPr>
          <a:xfrm>
            <a:off x="239150" y="757196"/>
            <a:ext cx="4096766" cy="363882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119447" y="4516957"/>
            <a:ext cx="384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Barbados</a:t>
            </a:r>
            <a:endParaRPr lang="es-MX" sz="2800" dirty="0">
              <a:solidFill>
                <a:srgbClr val="336699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99022" y="4516957"/>
            <a:ext cx="384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rgbClr val="3366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Trinidad &amp; Tobago</a:t>
            </a:r>
            <a:endParaRPr lang="es-MX" sz="2800" dirty="0">
              <a:solidFill>
                <a:srgbClr val="336699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9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Imagen" descr="viasta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43608" y="980728"/>
            <a:ext cx="6395228" cy="494176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504" y="51196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MX" sz="2800" b="1" dirty="0">
                <a:solidFill>
                  <a:srgbClr val="336699">
                    <a:lumMod val="75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Vista general de la imagen clasificada seleccionada por el INEGI</a:t>
            </a:r>
          </a:p>
        </p:txBody>
      </p:sp>
    </p:spTree>
    <p:extLst>
      <p:ext uri="{BB962C8B-B14F-4D97-AF65-F5344CB8AC3E}">
        <p14:creationId xmlns:p14="http://schemas.microsoft.com/office/powerpoint/2010/main" val="6615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27584" y="2060848"/>
            <a:ext cx="7416824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s-MX" sz="4400" dirty="0" smtClean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3.3 </a:t>
            </a:r>
            <a:r>
              <a:rPr lang="es-MX" sz="4400" dirty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Solución </a:t>
            </a:r>
            <a:r>
              <a:rPr lang="es-MX" sz="4400" dirty="0" err="1" smtClean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Geomática</a:t>
            </a:r>
            <a:r>
              <a:rPr lang="es-MX" sz="4400" dirty="0" smtClean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Mapa Digital del Caribe</a:t>
            </a:r>
            <a:endParaRPr lang="es-MX" sz="4400" dirty="0">
              <a:solidFill>
                <a:srgbClr val="3366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63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683568" y="621632"/>
            <a:ext cx="7848872" cy="5255640"/>
            <a:chOff x="539552" y="44624"/>
            <a:chExt cx="7741368" cy="5365972"/>
          </a:xfrm>
        </p:grpSpPr>
        <p:grpSp>
          <p:nvGrpSpPr>
            <p:cNvPr id="9" name="Grupo 8"/>
            <p:cNvGrpSpPr/>
            <p:nvPr/>
          </p:nvGrpSpPr>
          <p:grpSpPr>
            <a:xfrm>
              <a:off x="539552" y="44624"/>
              <a:ext cx="7741368" cy="5365972"/>
              <a:chOff x="611560" y="35440"/>
              <a:chExt cx="7741368" cy="5365972"/>
            </a:xfrm>
          </p:grpSpPr>
          <p:grpSp>
            <p:nvGrpSpPr>
              <p:cNvPr id="5" name="Grupo 4"/>
              <p:cNvGrpSpPr/>
              <p:nvPr/>
            </p:nvGrpSpPr>
            <p:grpSpPr>
              <a:xfrm>
                <a:off x="611560" y="35440"/>
                <a:ext cx="7741368" cy="5365972"/>
                <a:chOff x="-217040" y="759886"/>
                <a:chExt cx="8677472" cy="6306894"/>
              </a:xfrm>
            </p:grpSpPr>
            <p:pic>
              <p:nvPicPr>
                <p:cNvPr id="3" name="Imagen 2"/>
                <p:cNvPicPr>
                  <a:picLocks noChangeAspect="1"/>
                </p:cNvPicPr>
                <p:nvPr/>
              </p:nvPicPr>
              <p:blipFill rotWithShape="1">
                <a:blip r:embed="rId3" cstate="print"/>
                <a:srcRect b="86634"/>
                <a:stretch/>
              </p:blipFill>
              <p:spPr>
                <a:xfrm>
                  <a:off x="-217040" y="759886"/>
                  <a:ext cx="8677472" cy="724898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</p:pic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 rotWithShape="1">
                <a:blip r:embed="rId4" cstate="print"/>
                <a:srcRect l="20661" t="19835" r="7437" b="6116"/>
                <a:stretch/>
              </p:blipFill>
              <p:spPr>
                <a:xfrm>
                  <a:off x="-217040" y="1496976"/>
                  <a:ext cx="8677472" cy="5569804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1581" t="15493" r="68614" b="73239"/>
              <a:stretch/>
            </p:blipFill>
            <p:spPr>
              <a:xfrm>
                <a:off x="620711" y="664383"/>
                <a:ext cx="2304256" cy="543261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96050" t="16508" r="1660" b="74537"/>
              <a:stretch/>
            </p:blipFill>
            <p:spPr>
              <a:xfrm>
                <a:off x="7452320" y="1174133"/>
                <a:ext cx="206205" cy="504056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8" name="Imagen 7"/>
              <p:cNvPicPr>
                <a:picLocks noChangeAspect="1"/>
              </p:cNvPicPr>
              <p:nvPr/>
            </p:nvPicPr>
            <p:blipFill rotWithShape="1">
              <a:blip r:embed="rId3" cstate="print"/>
              <a:srcRect t="91343" b="5531"/>
              <a:stretch/>
            </p:blipFill>
            <p:spPr>
              <a:xfrm>
                <a:off x="633313" y="5248249"/>
                <a:ext cx="7719615" cy="150813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</p:grpSp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4" cstate="print"/>
            <a:srcRect t="86559" r="79807" b="5700"/>
            <a:stretch/>
          </p:blipFill>
          <p:spPr>
            <a:xfrm>
              <a:off x="570781" y="4867275"/>
              <a:ext cx="1567806" cy="37564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3470" b="7959"/>
          <a:stretch/>
        </p:blipFill>
        <p:spPr>
          <a:xfrm>
            <a:off x="2718835" y="844516"/>
            <a:ext cx="2645253" cy="312823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79512" y="36857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Mapa Digital del Caribe</a:t>
            </a:r>
          </a:p>
        </p:txBody>
      </p:sp>
      <p:pic>
        <p:nvPicPr>
          <p:cNvPr id="14" name="Imagen 13">
            <a:hlinkClick r:id="rId6" action="ppaction://hlinkfile"/>
          </p:cNvPr>
          <p:cNvPicPr>
            <a:picLocks noChangeAspect="1"/>
          </p:cNvPicPr>
          <p:nvPr/>
        </p:nvPicPr>
        <p:blipFill rotWithShape="1">
          <a:blip r:embed="rId7"/>
          <a:srcRect l="43721" t="47250" r="53512" b="48813"/>
          <a:stretch/>
        </p:blipFill>
        <p:spPr>
          <a:xfrm>
            <a:off x="7359014" y="2298817"/>
            <a:ext cx="729690" cy="58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92073" y="105906"/>
            <a:ext cx="8229600" cy="56207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MX" u="sng" dirty="0" smtClean="0"/>
              <a:t>Kit informático por país y el centro de datos</a:t>
            </a:r>
            <a:endParaRPr lang="es-MX" u="sng" dirty="0"/>
          </a:p>
        </p:txBody>
      </p:sp>
      <p:sp>
        <p:nvSpPr>
          <p:cNvPr id="27" name="Más 26"/>
          <p:cNvSpPr/>
          <p:nvPr/>
        </p:nvSpPr>
        <p:spPr>
          <a:xfrm>
            <a:off x="4235184" y="1837114"/>
            <a:ext cx="738207" cy="69720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CuadroTexto 27"/>
          <p:cNvSpPr txBox="1"/>
          <p:nvPr/>
        </p:nvSpPr>
        <p:spPr>
          <a:xfrm>
            <a:off x="1929323" y="885775"/>
            <a:ext cx="1482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002060"/>
                </a:solidFill>
              </a:rPr>
              <a:t>1 Servidor</a:t>
            </a:r>
            <a:endParaRPr lang="es-MX" sz="2400" b="1" dirty="0">
              <a:solidFill>
                <a:srgbClr val="002060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5788179" y="810716"/>
            <a:ext cx="316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1 </a:t>
            </a:r>
            <a:r>
              <a:rPr lang="es-MX" sz="2400" b="1" dirty="0" smtClean="0">
                <a:solidFill>
                  <a:srgbClr val="002060"/>
                </a:solidFill>
              </a:rPr>
              <a:t>Estación de Trabajo</a:t>
            </a:r>
            <a:endParaRPr lang="es-MX" sz="2400" b="1" dirty="0">
              <a:solidFill>
                <a:srgbClr val="002060"/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2619828" y="3700182"/>
            <a:ext cx="3168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2060"/>
                </a:solidFill>
              </a:rPr>
              <a:t>2 Computadoras de escritorio</a:t>
            </a:r>
            <a:endParaRPr lang="es-MX" sz="2400" b="1" dirty="0">
              <a:solidFill>
                <a:srgbClr val="002060"/>
              </a:solidFill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268384" y="1347440"/>
            <a:ext cx="3629500" cy="1983377"/>
            <a:chOff x="2659003" y="1521460"/>
            <a:chExt cx="2768188" cy="1524000"/>
          </a:xfrm>
        </p:grpSpPr>
        <p:pic>
          <p:nvPicPr>
            <p:cNvPr id="35" name="Imagen 1" descr="https://encrypted-tbn2.gstatic.com/images?q=tbn:ANd9GcRbLdItCv7RZH0Gy9HNgowmGW1RVhxlCfUiF0uyHPWwH13q-8yoSQ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9003" y="1521460"/>
              <a:ext cx="1524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Imagen 2" descr="http://img.misco.eu/Resources/images/Modules/InformationBlocks/1210/hwp/hwp-Q/Q176367-HP-BladeSystem-c3000-Rack-Enclosure-html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8941" y="1743075"/>
              <a:ext cx="12382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" name="Grupo 36"/>
            <p:cNvGrpSpPr/>
            <p:nvPr/>
          </p:nvGrpSpPr>
          <p:grpSpPr>
            <a:xfrm>
              <a:off x="3453240" y="1521460"/>
              <a:ext cx="1063625" cy="1459865"/>
              <a:chOff x="0" y="0"/>
              <a:chExt cx="1064004" cy="1460311"/>
            </a:xfrm>
          </p:grpSpPr>
          <p:cxnSp>
            <p:nvCxnSpPr>
              <p:cNvPr id="38" name="Conector recto de flecha 37"/>
              <p:cNvCxnSpPr/>
              <p:nvPr/>
            </p:nvCxnSpPr>
            <p:spPr>
              <a:xfrm flipH="1" flipV="1">
                <a:off x="6824" y="0"/>
                <a:ext cx="1057180" cy="402268"/>
              </a:xfrm>
              <a:prstGeom prst="straightConnector1">
                <a:avLst/>
              </a:prstGeom>
              <a:ln>
                <a:prstDash val="dashDot"/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9" name="Conector recto de flecha 38"/>
              <p:cNvCxnSpPr/>
              <p:nvPr/>
            </p:nvCxnSpPr>
            <p:spPr>
              <a:xfrm flipH="1">
                <a:off x="0" y="1255594"/>
                <a:ext cx="1009934" cy="204717"/>
              </a:xfrm>
              <a:prstGeom prst="straightConnector1">
                <a:avLst/>
              </a:prstGeom>
              <a:ln>
                <a:prstDash val="dashDot"/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upo 39"/>
          <p:cNvGrpSpPr/>
          <p:nvPr/>
        </p:nvGrpSpPr>
        <p:grpSpPr>
          <a:xfrm>
            <a:off x="4216601" y="4149529"/>
            <a:ext cx="3026174" cy="1695528"/>
            <a:chOff x="5220072" y="1196752"/>
            <a:chExt cx="3150745" cy="1307037"/>
          </a:xfrm>
        </p:grpSpPr>
        <p:grpSp>
          <p:nvGrpSpPr>
            <p:cNvPr id="41" name="Grupo 40"/>
            <p:cNvGrpSpPr/>
            <p:nvPr/>
          </p:nvGrpSpPr>
          <p:grpSpPr>
            <a:xfrm>
              <a:off x="5220072" y="1196752"/>
              <a:ext cx="3150745" cy="1307037"/>
              <a:chOff x="1075240" y="1692442"/>
              <a:chExt cx="4777288" cy="2173705"/>
            </a:xfrm>
          </p:grpSpPr>
          <p:pic>
            <p:nvPicPr>
              <p:cNvPr id="43" name="Picture 2" descr="http://images17.newegg.com/is/image/newegg/83-256-988-TS?$S300W$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059" b="17567"/>
              <a:stretch/>
            </p:blipFill>
            <p:spPr bwMode="auto">
              <a:xfrm>
                <a:off x="2995028" y="2486526"/>
                <a:ext cx="2857500" cy="13796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4" descr="https://encrypted-tbn0.gstatic.com/images?q=tbn:ANd9GcTMwslAPLPq_xii21AFLctpIkwfeg87VDXV3ZXAxRB2XqNB9wTlCQ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508" b="12386"/>
              <a:stretch/>
            </p:blipFill>
            <p:spPr bwMode="auto">
              <a:xfrm>
                <a:off x="1075240" y="1692442"/>
                <a:ext cx="2143125" cy="1588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Rectángulo 44"/>
              <p:cNvSpPr/>
              <p:nvPr/>
            </p:nvSpPr>
            <p:spPr>
              <a:xfrm>
                <a:off x="2823411" y="2181726"/>
                <a:ext cx="171617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42" name="Rectángulo 41"/>
            <p:cNvSpPr/>
            <p:nvPr/>
          </p:nvSpPr>
          <p:spPr>
            <a:xfrm>
              <a:off x="5436096" y="1412776"/>
              <a:ext cx="936940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47" name="Imagen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97" y="1522723"/>
            <a:ext cx="3060063" cy="181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1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900593" cy="6904218"/>
          </a:xfrm>
          <a:prstGeom prst="rect">
            <a:avLst/>
          </a:prstGeom>
          <a:effectLst/>
        </p:spPr>
      </p:pic>
      <p:sp>
        <p:nvSpPr>
          <p:cNvPr id="6" name="Rectángulo 5"/>
          <p:cNvSpPr/>
          <p:nvPr/>
        </p:nvSpPr>
        <p:spPr>
          <a:xfrm>
            <a:off x="1043608" y="5229200"/>
            <a:ext cx="738626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s-MX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Proyecto para el Fortalecimiento de las Infraestructuras de Datos Espaciales en el Caribe</a:t>
            </a:r>
            <a:endParaRPr lang="es-MX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52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5"/>
    </mc:Choice>
    <mc:Fallback xmlns="">
      <p:transition spd="slow" advTm="1071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250825" y="1358578"/>
            <a:ext cx="6481763" cy="358259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spcAft>
                <a:spcPct val="10000"/>
              </a:spcAft>
              <a:buFontTx/>
              <a:buNone/>
              <a:defRPr/>
            </a:pPr>
            <a:r>
              <a:rPr lang="es-MX" altLang="ja-JP" sz="16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Comité de Expertos Inter-Gubernamental con la finalidad de:</a:t>
            </a:r>
          </a:p>
          <a:p>
            <a:pPr>
              <a:lnSpc>
                <a:spcPct val="90000"/>
              </a:lnSpc>
              <a:spcAft>
                <a:spcPct val="10000"/>
              </a:spcAft>
              <a:defRPr/>
            </a:pPr>
            <a:r>
              <a:rPr lang="es-MX" altLang="ja-JP" sz="16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Discutir, mejorar y coordinar las actividades de la Gestión Global de Información Geoespacial, mediante el involucramiento de los Países Miembros al más alto nivel como participantes clave. </a:t>
            </a:r>
          </a:p>
          <a:p>
            <a:pPr>
              <a:lnSpc>
                <a:spcPct val="90000"/>
              </a:lnSpc>
              <a:spcAft>
                <a:spcPct val="10000"/>
              </a:spcAft>
              <a:defRPr/>
            </a:pPr>
            <a:r>
              <a:rPr lang="es-MX" altLang="ja-JP" sz="16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Tomar decisiones conjuntas y acordar directrices sobre el uso de la Información Geoespacial en los marcos normativos y de política nacionales y mundiales.</a:t>
            </a:r>
          </a:p>
          <a:p>
            <a:pPr>
              <a:lnSpc>
                <a:spcPct val="90000"/>
              </a:lnSpc>
              <a:spcAft>
                <a:spcPct val="10000"/>
              </a:spcAft>
              <a:defRPr/>
            </a:pPr>
            <a:r>
              <a:rPr lang="es-MX" altLang="ja-JP" sz="16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Trabajar con los Gobiernos para mejorar las políticas, los acuerdos institucionales y los marcos jurídicos.</a:t>
            </a:r>
          </a:p>
          <a:p>
            <a:pPr>
              <a:lnSpc>
                <a:spcPct val="90000"/>
              </a:lnSpc>
              <a:spcAft>
                <a:spcPct val="10000"/>
              </a:spcAft>
              <a:defRPr/>
            </a:pPr>
            <a:r>
              <a:rPr lang="es-MX" altLang="ja-JP" sz="16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Abordar los problemas globales y contribuir al conocimiento colectivo como una comunidad de intereses y preocupaciones comunes.</a:t>
            </a:r>
          </a:p>
          <a:p>
            <a:pPr>
              <a:lnSpc>
                <a:spcPct val="90000"/>
              </a:lnSpc>
              <a:spcAft>
                <a:spcPct val="10000"/>
              </a:spcAft>
              <a:defRPr/>
            </a:pPr>
            <a:r>
              <a:rPr lang="es-MX" altLang="ja-JP" sz="16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Desarrollar estrategias efectivas para construir la capacidad geoespacial en los países en desarrollo.</a:t>
            </a: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50000"/>
              </a:lnSpc>
              <a:spcBef>
                <a:spcPct val="10000"/>
              </a:spcBef>
            </a:pPr>
            <a:endParaRPr lang="en-US" altLang="en-US" sz="3600" b="1" dirty="0">
              <a:solidFill>
                <a:srgbClr val="005DE6"/>
              </a:solidFill>
            </a:endParaRPr>
          </a:p>
        </p:txBody>
      </p:sp>
      <p:sp>
        <p:nvSpPr>
          <p:cNvPr id="26628" name="タイトル 1"/>
          <p:cNvSpPr>
            <a:spLocks/>
          </p:cNvSpPr>
          <p:nvPr/>
        </p:nvSpPr>
        <p:spPr bwMode="auto">
          <a:xfrm>
            <a:off x="0" y="0"/>
            <a:ext cx="9144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s-MX" altLang="ja-JP" sz="4000" b="1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UN-GGIM: Iniciativa Global</a:t>
            </a:r>
          </a:p>
        </p:txBody>
      </p:sp>
      <p:pic>
        <p:nvPicPr>
          <p:cNvPr id="26629" name="Picture 5" descr="UNGGI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9250" y="3419871"/>
            <a:ext cx="2481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2" descr="D:\Pacific SIDS\DSC_1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3" y="5039441"/>
            <a:ext cx="2771601" cy="184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 descr="D:\Pacific SIDS\DSC_18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9543" y="5039441"/>
            <a:ext cx="2913045" cy="184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9" descr="IMG_9986a (8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9090" y="5039440"/>
            <a:ext cx="2681423" cy="184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9250" y="1719659"/>
            <a:ext cx="2671763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5270046"/>
      </p:ext>
    </p:extLst>
  </p:cSld>
  <p:clrMapOvr>
    <a:masterClrMapping/>
  </p:clrMapOvr>
  <p:transition advTm="46115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760" y="1972388"/>
            <a:ext cx="2613506" cy="261350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143000" y="5010150"/>
            <a:ext cx="7010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35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265159" y="1894312"/>
          <a:ext cx="8510942" cy="393927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510942"/>
              </a:tblGrid>
              <a:tr h="2992013">
                <a:tc>
                  <a:txBody>
                    <a:bodyPr/>
                    <a:lstStyle/>
                    <a:p>
                      <a:endParaRPr lang="es-MX" sz="1400" dirty="0" smtClean="0"/>
                    </a:p>
                    <a:p>
                      <a:endParaRPr lang="es-MX" sz="1400" dirty="0" smtClean="0"/>
                    </a:p>
                    <a:p>
                      <a:endParaRPr lang="es-MX" sz="1400" dirty="0"/>
                    </a:p>
                  </a:txBody>
                  <a:tcPr marL="68580" marR="68580" marT="34290" marB="34290"/>
                </a:tc>
              </a:tr>
              <a:tr h="947259">
                <a:tc>
                  <a:txBody>
                    <a:bodyPr/>
                    <a:lstStyle/>
                    <a:p>
                      <a:pPr algn="ctr"/>
                      <a:r>
                        <a:rPr lang="es-MX" sz="3000" b="1" kern="1200" dirty="0" smtClean="0">
                          <a:solidFill>
                            <a:srgbClr val="336699">
                              <a:lumMod val="75000"/>
                            </a:srgb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Arial" pitchFamily="34" charset="0"/>
                        </a:rPr>
                        <a:t>09-13 NOVIEMBRE 2015 </a:t>
                      </a:r>
                      <a:endParaRPr lang="es-MX" sz="3000" b="1" kern="1200" dirty="0">
                        <a:solidFill>
                          <a:srgbClr val="336699">
                            <a:lumMod val="75000"/>
                          </a:srgb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5666" y="568278"/>
            <a:ext cx="8610600" cy="994172"/>
          </a:xfrm>
        </p:spPr>
        <p:txBody>
          <a:bodyPr>
            <a:noAutofit/>
          </a:bodyPr>
          <a:lstStyle/>
          <a:p>
            <a:pPr algn="ctr"/>
            <a:r>
              <a:rPr lang="en-US" b="1" dirty="0" err="1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itchFamily="34" charset="0"/>
              </a:rPr>
              <a:t>Semana</a:t>
            </a:r>
            <a:r>
              <a:rPr lang="en-US" b="1" dirty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itchFamily="34" charset="0"/>
              </a:rPr>
              <a:t>Internacional</a:t>
            </a:r>
            <a:r>
              <a:rPr lang="en-US" b="1" dirty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itchFamily="34" charset="0"/>
              </a:rPr>
              <a:t>Geoespacial</a:t>
            </a:r>
            <a:r>
              <a:rPr lang="en-US" b="1" dirty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itchFamily="34" charset="0"/>
              </a:rPr>
              <a:t/>
            </a:r>
            <a:br>
              <a:rPr lang="en-US" b="1" dirty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itchFamily="34" charset="0"/>
              </a:rPr>
            </a:br>
            <a:r>
              <a:rPr lang="en-US" b="1" dirty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itchFamily="34" charset="0"/>
              </a:rPr>
              <a:t>Ciudad de México</a:t>
            </a:r>
            <a:br>
              <a:rPr lang="en-US" b="1" dirty="0">
                <a:solidFill>
                  <a:srgbClr val="3366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itchFamily="34" charset="0"/>
              </a:rPr>
            </a:br>
            <a:endParaRPr lang="en-US" b="1" dirty="0">
              <a:solidFill>
                <a:srgbClr val="3366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2" t="29192" r="31138" b="-4177"/>
          <a:stretch/>
        </p:blipFill>
        <p:spPr>
          <a:xfrm>
            <a:off x="3297023" y="2609503"/>
            <a:ext cx="2854754" cy="157417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" r="3884" b="2536"/>
          <a:stretch/>
        </p:blipFill>
        <p:spPr>
          <a:xfrm>
            <a:off x="365448" y="2057925"/>
            <a:ext cx="2529841" cy="2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7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68" y="448052"/>
            <a:ext cx="3928875" cy="478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1764" y="1268760"/>
            <a:ext cx="8820472" cy="4316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300"/>
              </a:spcBef>
              <a:buFont typeface="Arial" pitchFamily="34" charset="0"/>
              <a:buAutoNum type="arabicPeriod"/>
            </a:pPr>
            <a:r>
              <a:rPr lang="es-MX" alt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Marco </a:t>
            </a:r>
            <a:r>
              <a:rPr lang="es-MX" altLang="en-US" sz="20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de referencia geodésico mundial.</a:t>
            </a: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buFont typeface="Arial" pitchFamily="34" charset="0"/>
              <a:buAutoNum type="arabicPeriod"/>
            </a:pPr>
            <a:r>
              <a:rPr lang="es-MX" altLang="en-US" sz="20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Tendencias en materia de acuerdos institucionales nacionales sobre gestión de la información geoespacial.</a:t>
            </a: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buFont typeface="Arial" pitchFamily="34" charset="0"/>
              <a:buAutoNum type="arabicPeriod"/>
            </a:pPr>
            <a:r>
              <a:rPr lang="es-MX" altLang="en-US" sz="20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Elaboración de un mapa mundial del desarrollo sostenible.</a:t>
            </a: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buFont typeface="Arial" pitchFamily="34" charset="0"/>
              <a:buAutoNum type="arabicPeriod"/>
            </a:pPr>
            <a:r>
              <a:rPr lang="es-MX" altLang="en-US" sz="20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Marcos jurídicos y </a:t>
            </a:r>
            <a:r>
              <a:rPr lang="es-MX" alt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normativos.</a:t>
            </a:r>
            <a:endParaRPr lang="es-MX" altLang="en-US" sz="2000" dirty="0">
              <a:solidFill>
                <a:srgbClr val="336699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buFont typeface="Arial" pitchFamily="34" charset="0"/>
              <a:buAutoNum type="arabicPeriod"/>
            </a:pPr>
            <a:r>
              <a:rPr lang="es-MX" altLang="en-US" sz="20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Establecimiento y aplicación de normas para la comunidad mundial de la información geoespacial</a:t>
            </a:r>
            <a:r>
              <a:rPr lang="es-MX" alt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buFont typeface="Arial" pitchFamily="34" charset="0"/>
              <a:buAutoNum type="arabicPeriod"/>
            </a:pPr>
            <a:r>
              <a:rPr lang="es-MX" alt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Vinculación </a:t>
            </a:r>
            <a:r>
              <a:rPr lang="es-MX" altLang="en-US" sz="2000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de la información geoespacial con datos estadísticos y de otro tipo</a:t>
            </a:r>
            <a:r>
              <a:rPr lang="es-MX" alt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buFont typeface="Arial" pitchFamily="34" charset="0"/>
              <a:buAutoNum type="arabicPeriod"/>
            </a:pPr>
            <a:r>
              <a:rPr lang="es-MX" alt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Cuestiones </a:t>
            </a:r>
            <a:r>
              <a:rPr lang="es-MX" altLang="en-US" sz="2000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críticas relativas a la integración de la información Geoespacial terrestre y marina</a:t>
            </a:r>
            <a:r>
              <a:rPr lang="es-MX" alt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buFont typeface="Arial" pitchFamily="34" charset="0"/>
              <a:buAutoNum type="arabicPeriod"/>
            </a:pPr>
            <a:r>
              <a:rPr lang="es-MX" alt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Actividades </a:t>
            </a:r>
            <a:r>
              <a:rPr lang="es-MX" altLang="en-US" sz="2000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relativas a la información geoespacial dentro del sistema de las Naciones Unidas</a:t>
            </a:r>
            <a:r>
              <a:rPr lang="es-MX" alt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buFont typeface="Arial" pitchFamily="34" charset="0"/>
              <a:buAutoNum type="arabicPeriod"/>
            </a:pPr>
            <a:r>
              <a:rPr lang="es-MX" alt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Creación </a:t>
            </a:r>
            <a:r>
              <a:rPr lang="es-MX" altLang="en-US" sz="2000" dirty="0">
                <a:solidFill>
                  <a:srgbClr val="336699">
                    <a:lumMod val="75000"/>
                  </a:srgbClr>
                </a:solidFill>
                <a:latin typeface="Calibri"/>
              </a:rPr>
              <a:t>de una base de conocimientos en materia de información geoespacial.</a:t>
            </a: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buFont typeface="Arial" pitchFamily="34" charset="0"/>
              <a:buAutoNum type="arabicPeriod"/>
            </a:pPr>
            <a:endParaRPr lang="es-MX" altLang="en-US" sz="2000" dirty="0">
              <a:solidFill>
                <a:srgbClr val="336699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3" name="タイトル 1"/>
          <p:cNvSpPr>
            <a:spLocks/>
          </p:cNvSpPr>
          <p:nvPr/>
        </p:nvSpPr>
        <p:spPr bwMode="auto">
          <a:xfrm>
            <a:off x="0" y="0"/>
            <a:ext cx="9144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ja-JP" sz="4000" b="1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UN-GGIM: La Agenda Global</a:t>
            </a:r>
          </a:p>
        </p:txBody>
      </p:sp>
    </p:spTree>
    <p:extLst>
      <p:ext uri="{BB962C8B-B14F-4D97-AF65-F5344CB8AC3E}">
        <p14:creationId xmlns:p14="http://schemas.microsoft.com/office/powerpoint/2010/main" val="413561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42"/>
    </mc:Choice>
    <mc:Fallback xmlns="">
      <p:transition spd="slow" advTm="4774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87337" y="1125538"/>
            <a:ext cx="8569325" cy="4608884"/>
          </a:xfrm>
        </p:spPr>
        <p:txBody>
          <a:bodyPr>
            <a:noAutofit/>
          </a:bodyPr>
          <a:lstStyle/>
          <a:p>
            <a:pPr marL="381000" indent="-381000">
              <a:spcBef>
                <a:spcPts val="300"/>
              </a:spcBef>
              <a:spcAft>
                <a:spcPts val="900"/>
              </a:spcAft>
              <a:defRPr/>
            </a:pPr>
            <a:endParaRPr lang="es-MX" altLang="en-US" sz="2000" dirty="0">
              <a:solidFill>
                <a:schemeClr val="tx2"/>
              </a:solidFill>
              <a:latin typeface="Trebuchet MS" pitchFamily="34" charset="0"/>
            </a:endParaRPr>
          </a:p>
          <a:p>
            <a:pPr marL="381000" indent="-381000">
              <a:spcBef>
                <a:spcPts val="300"/>
              </a:spcBef>
              <a:spcAft>
                <a:spcPts val="900"/>
              </a:spcAft>
              <a:defRPr/>
            </a:pPr>
            <a:r>
              <a:rPr lang="es-MX" altLang="en-US" sz="20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Comité Global de </a:t>
            </a:r>
            <a:r>
              <a:rPr lang="es-MX" altLang="en-US" sz="2000" kern="12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UN-GGIM, tres Co-Presidentes: Vanessa </a:t>
            </a:r>
            <a:r>
              <a:rPr lang="es-MX" altLang="en-US" sz="20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Lawrence, </a:t>
            </a:r>
            <a:r>
              <a:rPr lang="es-MX" altLang="en-US" sz="2000" kern="1200" dirty="0" err="1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Ordnance</a:t>
            </a:r>
            <a:r>
              <a:rPr lang="es-MX" altLang="en-US" sz="20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 </a:t>
            </a:r>
            <a:r>
              <a:rPr lang="es-MX" altLang="en-US" sz="2000" kern="1200" dirty="0" err="1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Survey</a:t>
            </a:r>
            <a:r>
              <a:rPr lang="es-MX" altLang="en-US" sz="20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 </a:t>
            </a:r>
            <a:r>
              <a:rPr lang="es-MX" altLang="en-US" sz="2000" kern="12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UK; Eduardo </a:t>
            </a:r>
            <a:r>
              <a:rPr lang="es-MX" altLang="en-US" sz="20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Sojo, INEGI </a:t>
            </a:r>
            <a:r>
              <a:rPr lang="es-MX" altLang="en-US" sz="2000" kern="12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México y Li </a:t>
            </a:r>
            <a:r>
              <a:rPr lang="es-MX" altLang="en-US" sz="2000" kern="1200" dirty="0" err="1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Pengde</a:t>
            </a:r>
            <a:r>
              <a:rPr lang="es-MX" altLang="en-US" sz="20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, NASG, China.</a:t>
            </a:r>
            <a:endParaRPr lang="es-MX" altLang="en-US" sz="2000" kern="1200" dirty="0">
              <a:solidFill>
                <a:srgbClr val="336699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  <a:p>
            <a:pPr marL="381000" indent="-381000">
              <a:spcBef>
                <a:spcPts val="300"/>
              </a:spcBef>
              <a:spcAft>
                <a:spcPts val="900"/>
              </a:spcAft>
              <a:buNone/>
              <a:defRPr/>
            </a:pPr>
            <a:r>
              <a:rPr lang="es-MX" altLang="en-US" sz="20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A nivel regional:</a:t>
            </a:r>
          </a:p>
          <a:p>
            <a:pPr marL="381000" indent="-381000">
              <a:spcBef>
                <a:spcPts val="300"/>
              </a:spcBef>
              <a:spcAft>
                <a:spcPts val="900"/>
              </a:spcAft>
              <a:defRPr/>
            </a:pPr>
            <a:r>
              <a:rPr lang="es-MX" altLang="en-US" sz="20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UN-GGIM </a:t>
            </a:r>
            <a:r>
              <a:rPr lang="es-MX" altLang="en-US" sz="2000" kern="12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para Asia- Pacífico (anteriormente </a:t>
            </a:r>
            <a:r>
              <a:rPr lang="es-MX" altLang="en-US" sz="20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PCGIAP) </a:t>
            </a:r>
            <a:endParaRPr lang="es-MX" altLang="en-US" sz="2000" kern="1200" dirty="0" smtClean="0">
              <a:solidFill>
                <a:srgbClr val="336699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  <a:p>
            <a:pPr marL="381000" indent="-381000">
              <a:spcBef>
                <a:spcPts val="300"/>
              </a:spcBef>
              <a:spcAft>
                <a:spcPts val="900"/>
              </a:spcAft>
              <a:defRPr/>
            </a:pPr>
            <a:r>
              <a:rPr lang="es-MX" altLang="en-US" sz="2000" b="1" kern="12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UN-GGIM para las </a:t>
            </a:r>
            <a:r>
              <a:rPr lang="es-MX" altLang="en-US" sz="2000" b="1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Américas (anteriormente </a:t>
            </a:r>
            <a:r>
              <a:rPr lang="es-MX" altLang="en-US" sz="2000" b="1" kern="12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CP-IDEA</a:t>
            </a:r>
            <a:r>
              <a:rPr lang="es-MX" altLang="en-US" sz="2000" b="1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) </a:t>
            </a:r>
            <a:endParaRPr lang="es-MX" altLang="en-US" sz="2000" b="1" kern="1200" dirty="0" smtClean="0">
              <a:solidFill>
                <a:srgbClr val="336699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  <a:p>
            <a:pPr marL="381000" indent="-381000">
              <a:spcBef>
                <a:spcPts val="300"/>
              </a:spcBef>
              <a:spcAft>
                <a:spcPts val="900"/>
              </a:spcAft>
              <a:defRPr/>
            </a:pPr>
            <a:r>
              <a:rPr lang="es-MX" altLang="en-US" sz="2000" kern="12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UN-GGIM </a:t>
            </a:r>
            <a:r>
              <a:rPr lang="es-MX" altLang="en-US" sz="20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para Países </a:t>
            </a:r>
            <a:r>
              <a:rPr lang="es-MX" altLang="en-US" sz="2000" kern="1200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Árabes. </a:t>
            </a:r>
            <a:endParaRPr lang="es-MX" altLang="en-US" sz="2000" kern="1200" dirty="0">
              <a:solidFill>
                <a:srgbClr val="336699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  <a:p>
            <a:pPr marL="381000" indent="-381000">
              <a:spcBef>
                <a:spcPts val="300"/>
              </a:spcBef>
              <a:spcAft>
                <a:spcPts val="900"/>
              </a:spcAft>
              <a:defRPr/>
            </a:pPr>
            <a:r>
              <a:rPr lang="es-MX" altLang="en-US" sz="2000" kern="1200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UN-GGIM para Europa </a:t>
            </a:r>
            <a:endParaRPr lang="es-MX" altLang="en-US" sz="2000" kern="1200" dirty="0" smtClean="0">
              <a:solidFill>
                <a:srgbClr val="336699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  <a:p>
            <a:pPr marL="381000" indent="-381000">
              <a:spcBef>
                <a:spcPts val="300"/>
              </a:spcBef>
              <a:spcAft>
                <a:spcPts val="900"/>
              </a:spcAft>
              <a:defRPr/>
            </a:pPr>
            <a:r>
              <a:rPr lang="en-US" altLang="en-US" sz="2000" kern="1200" dirty="0" smtClean="0">
                <a:solidFill>
                  <a:srgbClr val="336699">
                    <a:lumMod val="75000"/>
                  </a:srgbClr>
                </a:solidFill>
                <a:latin typeface="Calibri"/>
              </a:rPr>
              <a:t>UN-GGIM Africa</a:t>
            </a:r>
            <a:endParaRPr lang="es-MX" altLang="en-US" sz="2000" kern="1200" dirty="0">
              <a:solidFill>
                <a:srgbClr val="336699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  <a:p>
            <a:pPr marL="381000" indent="-381000">
              <a:spcBef>
                <a:spcPts val="300"/>
              </a:spcBef>
              <a:spcAft>
                <a:spcPts val="900"/>
              </a:spcAft>
              <a:defRPr/>
            </a:pPr>
            <a:endParaRPr lang="es-MX" altLang="en-US" sz="2000" kern="1200" dirty="0">
              <a:solidFill>
                <a:srgbClr val="336699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30723" name="タイトル 1"/>
          <p:cNvSpPr>
            <a:spLocks/>
          </p:cNvSpPr>
          <p:nvPr/>
        </p:nvSpPr>
        <p:spPr bwMode="auto">
          <a:xfrm>
            <a:off x="0" y="119063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s-MX" altLang="en-US" sz="4000" b="1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Creación de una Arquitectura </a:t>
            </a:r>
          </a:p>
          <a:p>
            <a:pPr algn="ctr" eaLnBrk="0" hangingPunct="0"/>
            <a:r>
              <a:rPr lang="es-MX" altLang="en-US" sz="4000" b="1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Regional- </a:t>
            </a:r>
            <a:r>
              <a:rPr lang="es-MX" altLang="en-US" sz="4000" b="1" dirty="0" smtClean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Global para </a:t>
            </a:r>
            <a:r>
              <a:rPr lang="es-MX" altLang="en-US" sz="4000" b="1" dirty="0">
                <a:solidFill>
                  <a:srgbClr val="336699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UN-GGIM</a:t>
            </a:r>
            <a:endParaRPr lang="es-MX" altLang="ja-JP" sz="4000" b="1" dirty="0">
              <a:solidFill>
                <a:srgbClr val="336699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7022959"/>
      </p:ext>
    </p:extLst>
  </p:cSld>
  <p:clrMapOvr>
    <a:masterClrMapping/>
  </p:clrMapOvr>
  <p:transition advTm="29686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265680" y="2032000"/>
            <a:ext cx="4602480" cy="990200"/>
            <a:chOff x="304800" y="1093479"/>
            <a:chExt cx="4267200" cy="6494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Rectángulo redondeado 2"/>
            <p:cNvSpPr/>
            <p:nvPr/>
          </p:nvSpPr>
          <p:spPr>
            <a:xfrm>
              <a:off x="304800" y="1093479"/>
              <a:ext cx="4267200" cy="64944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51115"/>
                <a:satOff val="-3409"/>
                <a:lumOff val="-1307"/>
                <a:alphaOff val="0"/>
              </a:schemeClr>
            </a:fillRef>
            <a:effectRef idx="2">
              <a:schemeClr val="accent5">
                <a:hueOff val="-2451115"/>
                <a:satOff val="-3409"/>
                <a:lumOff val="-130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ángulo 3"/>
            <p:cNvSpPr/>
            <p:nvPr/>
          </p:nvSpPr>
          <p:spPr>
            <a:xfrm>
              <a:off x="336503" y="1125182"/>
              <a:ext cx="4203794" cy="5860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200" b="1" kern="1200" noProof="0" dirty="0" smtClean="0"/>
                <a:t>UN-GGIM:Américas</a:t>
              </a:r>
              <a:endParaRPr lang="es-MX" sz="2200" b="1" kern="12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1467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1_CONTENIDO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_CONTENIDO" id="{F12A982A-8591-4448-9C91-B2AEE11BF5CF}" vid="{7F6A0006-2BBA-4574-BB56-1AB0C795E4C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Tema1_CONTENIDO</Template>
  <TotalTime>482</TotalTime>
  <Words>2674</Words>
  <Application>Microsoft Office PowerPoint</Application>
  <PresentationFormat>Presentación en pantalla (4:3)</PresentationFormat>
  <Paragraphs>392</Paragraphs>
  <Slides>61</Slides>
  <Notes>33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71" baseType="lpstr">
      <vt:lpstr>MS PGothic</vt:lpstr>
      <vt:lpstr>MS PGothic</vt:lpstr>
      <vt:lpstr>Arial</vt:lpstr>
      <vt:lpstr>Calibri</vt:lpstr>
      <vt:lpstr>Calibri Light</vt:lpstr>
      <vt:lpstr>Times New Roman</vt:lpstr>
      <vt:lpstr>Trebuchet MS</vt:lpstr>
      <vt:lpstr>Wingdings</vt:lpstr>
      <vt:lpstr>Tema1_CONTENIDO</vt:lpstr>
      <vt:lpstr>Imagen de mapa de bits</vt:lpstr>
      <vt:lpstr>Presentación de PowerPoint</vt:lpstr>
      <vt:lpstr>Contentido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Creación de UN-GGIM:Américas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Diagnósticos Temáticos para las Américas</vt:lpstr>
      <vt:lpstr>Diagnósticos Temáticos para las Américas</vt:lpstr>
      <vt:lpstr>2° Sesión de UN-GGIM:Américas </vt:lpstr>
      <vt:lpstr>Colaboración con UN-GGIM:Américas </vt:lpstr>
      <vt:lpstr>Reunión Expandida de Buró de UN-GGIM Hangzhou, China. Mayo 2015</vt:lpstr>
      <vt:lpstr>Reunión Expandida de Buró de UN-GGIM Hangzhou, China. Mayo 2015</vt:lpstr>
      <vt:lpstr>Presentación de PowerPoint</vt:lpstr>
      <vt:lpstr>Presentación de PowerPoint</vt:lpstr>
      <vt:lpstr> Sexta Cumbre  de la Asociación de Estados del Caribe  </vt:lpstr>
      <vt:lpstr> Sexta Cumbre  de la Asociación de Estados del Caribe</vt:lpstr>
      <vt:lpstr>Presentación de PowerPoint</vt:lpstr>
      <vt:lpstr>Presentación de PowerPoint</vt:lpstr>
      <vt:lpstr>Presentación de PowerPoint</vt:lpstr>
      <vt:lpstr>Firma del Memorándum de Entendimiento con UWI</vt:lpstr>
      <vt:lpstr>Acciones Específicas:</vt:lpstr>
      <vt:lpstr>Presentación de PowerPoint</vt:lpstr>
      <vt:lpstr>Presentación de PowerPoint</vt:lpstr>
      <vt:lpstr>Elementos considerados en el diagnóstico</vt:lpstr>
      <vt:lpstr>Resultados por país</vt:lpstr>
      <vt:lpstr>Resumen de cumplimiento y brechas</vt:lpstr>
      <vt:lpstr>Presentación de PowerPoint</vt:lpstr>
      <vt:lpstr>Presentación de PowerPoint</vt:lpstr>
      <vt:lpstr>Participación en Sesiones de UN-GGIM </vt:lpstr>
      <vt:lpstr>Presentación de PowerPoint</vt:lpstr>
      <vt:lpstr>Primer Curso de Capacitación</vt:lpstr>
      <vt:lpstr>Presentación de PowerPoint</vt:lpstr>
      <vt:lpstr>Segundo Curso de Capacitación</vt:lpstr>
      <vt:lpstr>Presentación de PowerPoint</vt:lpstr>
      <vt:lpstr>Presentación de PowerPoint</vt:lpstr>
      <vt:lpstr>Presentación de PowerPoint</vt:lpstr>
      <vt:lpstr>Distribución de Estaciones GNSS</vt:lpstr>
      <vt:lpstr>Kit Geodésico para la Región</vt:lpstr>
      <vt:lpstr>Presentación de PowerPoint</vt:lpstr>
      <vt:lpstr>Presentación de PowerPoint</vt:lpstr>
      <vt:lpstr>Presentación de PowerPoint</vt:lpstr>
      <vt:lpstr>MoU entre INEGI y NASG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Semana Internacional Geoespacial Ciudad de México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AGUAYO GONZALEZ MONICA</dc:creator>
  <cp:lastModifiedBy>AGUAYO GONZALEZ MONICA</cp:lastModifiedBy>
  <cp:revision>46</cp:revision>
  <dcterms:created xsi:type="dcterms:W3CDTF">2015-04-20T15:57:23Z</dcterms:created>
  <dcterms:modified xsi:type="dcterms:W3CDTF">2015-06-17T15:41:55Z</dcterms:modified>
</cp:coreProperties>
</file>